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464" r:id="rId6"/>
    <p:sldId id="284" r:id="rId7"/>
    <p:sldId id="467" r:id="rId8"/>
    <p:sldId id="360" r:id="rId9"/>
    <p:sldId id="412" r:id="rId10"/>
    <p:sldId id="411" r:id="rId11"/>
    <p:sldId id="456" r:id="rId12"/>
    <p:sldId id="445" r:id="rId13"/>
    <p:sldId id="415" r:id="rId14"/>
    <p:sldId id="414" r:id="rId15"/>
    <p:sldId id="416" r:id="rId16"/>
    <p:sldId id="449" r:id="rId17"/>
    <p:sldId id="465" r:id="rId18"/>
    <p:sldId id="4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96D"/>
    <a:srgbClr val="03556D"/>
    <a:srgbClr val="145C72"/>
    <a:srgbClr val="0FA5BE"/>
    <a:srgbClr val="014E52"/>
    <a:srgbClr val="1DA9BF"/>
    <a:srgbClr val="01C6FD"/>
    <a:srgbClr val="1ABEEB"/>
    <a:srgbClr val="067F9C"/>
    <a:srgbClr val="79AE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A48D6-549C-4A78-9C96-BE3AD380A203}" v="36" dt="2023-01-27T14:15:36.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316" autoAdjust="0"/>
  </p:normalViewPr>
  <p:slideViewPr>
    <p:cSldViewPr snapToGrid="0">
      <p:cViewPr varScale="1">
        <p:scale>
          <a:sx n="109" d="100"/>
          <a:sy n="109" d="100"/>
        </p:scale>
        <p:origin x="108" y="216"/>
      </p:cViewPr>
      <p:guideLst/>
    </p:cSldViewPr>
  </p:slid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1/27/2023</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27/01/2023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a:t>
            </a:fld>
            <a:endParaRPr lang="en-GB" dirty="0"/>
          </a:p>
        </p:txBody>
      </p:sp>
    </p:spTree>
    <p:extLst>
      <p:ext uri="{BB962C8B-B14F-4D97-AF65-F5344CB8AC3E}">
        <p14:creationId xmlns:p14="http://schemas.microsoft.com/office/powerpoint/2010/main" val="325917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12</a:t>
            </a:fld>
            <a:endParaRPr lang="en-GB" dirty="0"/>
          </a:p>
        </p:txBody>
      </p:sp>
    </p:spTree>
    <p:extLst>
      <p:ext uri="{BB962C8B-B14F-4D97-AF65-F5344CB8AC3E}">
        <p14:creationId xmlns:p14="http://schemas.microsoft.com/office/powerpoint/2010/main" val="143187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dirty="0"/>
          </a:p>
        </p:txBody>
      </p:sp>
    </p:spTree>
    <p:extLst>
      <p:ext uri="{BB962C8B-B14F-4D97-AF65-F5344CB8AC3E}">
        <p14:creationId xmlns:p14="http://schemas.microsoft.com/office/powerpoint/2010/main" val="40215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4205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74638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5</a:t>
            </a:fld>
            <a:endParaRPr lang="en-GB" dirty="0"/>
          </a:p>
        </p:txBody>
      </p:sp>
    </p:spTree>
    <p:extLst>
      <p:ext uri="{BB962C8B-B14F-4D97-AF65-F5344CB8AC3E}">
        <p14:creationId xmlns:p14="http://schemas.microsoft.com/office/powerpoint/2010/main" val="14545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6</a:t>
            </a:fld>
            <a:endParaRPr lang="en-GB" dirty="0"/>
          </a:p>
        </p:txBody>
      </p:sp>
    </p:spTree>
    <p:extLst>
      <p:ext uri="{BB962C8B-B14F-4D97-AF65-F5344CB8AC3E}">
        <p14:creationId xmlns:p14="http://schemas.microsoft.com/office/powerpoint/2010/main" val="258168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7</a:t>
            </a:fld>
            <a:endParaRPr lang="en-GB" dirty="0"/>
          </a:p>
        </p:txBody>
      </p:sp>
    </p:spTree>
    <p:extLst>
      <p:ext uri="{BB962C8B-B14F-4D97-AF65-F5344CB8AC3E}">
        <p14:creationId xmlns:p14="http://schemas.microsoft.com/office/powerpoint/2010/main" val="185306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8</a:t>
            </a:fld>
            <a:endParaRPr lang="en-GB" dirty="0"/>
          </a:p>
        </p:txBody>
      </p:sp>
    </p:spTree>
    <p:extLst>
      <p:ext uri="{BB962C8B-B14F-4D97-AF65-F5344CB8AC3E}">
        <p14:creationId xmlns:p14="http://schemas.microsoft.com/office/powerpoint/2010/main" val="207711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392936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84943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www.uwindsor.ca/academic-integrity/358/avoiding-plagiaris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www.uwindsor.ca/academic-integrity/"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lawlibrary.uwindsor.ca/Presto/content/Detail.aspx?ctID=OTdhY2QzODgtNjhlYi00ZWY0LTg2OTUtNmU5NjEzY2JkMWYx&amp;rID=NTk=&amp;qrs=RmFsc2U=&amp;q=KFVuaXZlcnNpdHlfb2ZfV2luZHNvcl9DZW50cmFsX1BvbGljaWVzLkFsbFRleHQ6KFN0dWRlbnQgQ29kZSBvZiBDb25kdWN0KSk=&amp;ph=VHJ1ZQ==&amp;bckToL=VHJ1ZQ==&amp;rrtc=VHJ1Z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lawlibrary.uwindsor.ca/Presto/content/Detail.aspx?ctID=OTdhY2QzODgtNjhlYi00ZWY0LTg2OTUtNmU5NjEzY2JkMWYx&amp;rID=NTk=&amp;qrs=RmFsc2U=&amp;q=KFVuaXZlcnNpdHlfb2ZfV2luZHNvcl9DZW50cmFsX1BvbGljaWVzLkFsbFRleHQ6KFN0dWRlbnQgQ29kZSBvZiBDb25kdWN0KSk=&amp;ph=VHJ1ZQ==&amp;bckToL=VHJ1ZQ==&amp;rrtc=VHJ1ZQ=="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www.uwindsor.ca/secretariat/sites/uwindsor.ca.secretariat/files/bylaw_31_-_academic_integrity_amended_181214.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hyperlink" Target="https://www.uwindsor.ca/secretariat/sites/uwindsor.ca.secretariat/files/student_code_of_conduct_october_18_2016.pdf"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a hand holding a pen over a paper">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516" t="45853" b="37331"/>
          <a:stretch/>
        </p:blipFill>
        <p:spPr>
          <a:xfrm>
            <a:off x="-1" y="-196323"/>
            <a:ext cx="12192001" cy="45211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798193" y="4603455"/>
            <a:ext cx="10607040" cy="1077218"/>
          </a:xfrm>
        </p:spPr>
        <p:txBody>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3200" dirty="0">
                <a:solidFill>
                  <a:schemeClr val="accent6">
                    <a:lumMod val="50000"/>
                  </a:schemeClr>
                </a:solidFill>
              </a:rPr>
              <a:t>An Introduction to Academic Integrity and Plagiarism Avoidance</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798193" y="5771079"/>
            <a:ext cx="9144000" cy="341632"/>
          </a:xfrm>
        </p:spPr>
        <p:txBody>
          <a:bodyPr/>
          <a:lstStyle/>
          <a:p>
            <a:r>
              <a:rPr lang="en-GB" b="1" dirty="0">
                <a:solidFill>
                  <a:srgbClr val="03556D"/>
                </a:solidFill>
              </a:rPr>
              <a:t>Writing Support </a:t>
            </a:r>
            <a:r>
              <a:rPr lang="en-GB" b="1" dirty="0">
                <a:solidFill>
                  <a:schemeClr val="accent6">
                    <a:lumMod val="75000"/>
                  </a:schemeClr>
                </a:solidFill>
              </a:rPr>
              <a:t>Desk</a:t>
            </a:r>
          </a:p>
        </p:txBody>
      </p:sp>
      <p:pic>
        <p:nvPicPr>
          <p:cNvPr id="6" name="Picture 5" descr="Image result for uwindso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297" y="4676203"/>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1">
            <a:extLst>
              <a:ext uri="{FF2B5EF4-FFF2-40B4-BE49-F238E27FC236}">
                <a16:creationId xmlns:a16="http://schemas.microsoft.com/office/drawing/2014/main" id="{46FF1827-B46B-4BC4-8665-8914CF45DE0C}"/>
              </a:ext>
            </a:extLst>
          </p:cNvPr>
          <p:cNvSpPr txBox="1">
            <a:spLocks/>
          </p:cNvSpPr>
          <p:nvPr/>
        </p:nvSpPr>
        <p:spPr>
          <a:xfrm>
            <a:off x="2394463" y="5603181"/>
            <a:ext cx="9144000" cy="3416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writingsupport@uwindsor.ca</a:t>
            </a:r>
          </a:p>
        </p:txBody>
      </p:sp>
      <p:sp>
        <p:nvSpPr>
          <p:cNvPr id="3" name="AutoShape 2">
            <a:extLst>
              <a:ext uri="{FF2B5EF4-FFF2-40B4-BE49-F238E27FC236}">
                <a16:creationId xmlns:a16="http://schemas.microsoft.com/office/drawing/2014/main" id="{7496CC91-1027-4851-A6B0-24C933EC7FBA}"/>
              </a:ext>
            </a:extLst>
          </p:cNvPr>
          <p:cNvSpPr>
            <a:spLocks noChangeAspect="1" noChangeArrowheads="1"/>
          </p:cNvSpPr>
          <p:nvPr/>
        </p:nvSpPr>
        <p:spPr bwMode="auto">
          <a:xfrm>
            <a:off x="-1970088" y="-677863"/>
            <a:ext cx="3867151" cy="1438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173E0-8607-44AF-A590-28DF7A7E3304}"/>
              </a:ext>
            </a:extLst>
          </p:cNvPr>
          <p:cNvSpPr>
            <a:spLocks noGrp="1"/>
          </p:cNvSpPr>
          <p:nvPr>
            <p:ph type="title"/>
          </p:nvPr>
        </p:nvSpPr>
        <p:spPr>
          <a:xfrm>
            <a:off x="446314" y="493776"/>
            <a:ext cx="5446487" cy="1089529"/>
          </a:xfrm>
        </p:spPr>
        <p:txBody>
          <a:bodyPr/>
          <a:lstStyle/>
          <a:p>
            <a:r>
              <a:rPr lang="en-CA" b="1" i="0" dirty="0">
                <a:solidFill>
                  <a:srgbClr val="145C72"/>
                </a:solidFill>
                <a:effectLst/>
              </a:rPr>
              <a:t>Plagiarism vs. Research</a:t>
            </a:r>
            <a:endParaRPr lang="en-CA" dirty="0">
              <a:solidFill>
                <a:srgbClr val="145C72"/>
              </a:solidFill>
            </a:endParaRPr>
          </a:p>
        </p:txBody>
      </p:sp>
      <p:sp>
        <p:nvSpPr>
          <p:cNvPr id="8" name="Text Placeholder 7">
            <a:extLst>
              <a:ext uri="{FF2B5EF4-FFF2-40B4-BE49-F238E27FC236}">
                <a16:creationId xmlns:a16="http://schemas.microsoft.com/office/drawing/2014/main" id="{209A1B67-E473-4F5B-9090-FEA86D8086B9}"/>
              </a:ext>
            </a:extLst>
          </p:cNvPr>
          <p:cNvSpPr>
            <a:spLocks noGrp="1"/>
          </p:cNvSpPr>
          <p:nvPr>
            <p:ph type="body" sz="quarter" idx="14"/>
          </p:nvPr>
        </p:nvSpPr>
        <p:spPr>
          <a:xfrm>
            <a:off x="571499" y="1584663"/>
            <a:ext cx="5321302" cy="3971145"/>
          </a:xfrm>
        </p:spPr>
        <p:txBody>
          <a:bodyPr/>
          <a:lstStyle/>
          <a:p>
            <a:r>
              <a:rPr lang="en-US" sz="2400" b="0" i="0" dirty="0">
                <a:solidFill>
                  <a:srgbClr val="145C72"/>
                </a:solidFill>
                <a:effectLst/>
              </a:rPr>
              <a:t>It should be noted that using sources in your research is encouraged.  </a:t>
            </a:r>
          </a:p>
          <a:p>
            <a:r>
              <a:rPr lang="en-US" sz="2400" b="0" i="0" dirty="0">
                <a:solidFill>
                  <a:srgbClr val="145C72"/>
                </a:solidFill>
                <a:effectLst/>
              </a:rPr>
              <a:t>Universities invest a great deal of resources in maintaining libraries and a good deal of the training university students receive trains them to do research.  </a:t>
            </a:r>
          </a:p>
          <a:p>
            <a:r>
              <a:rPr lang="en-US" sz="2400" b="0" i="0" dirty="0">
                <a:solidFill>
                  <a:srgbClr val="145C72"/>
                </a:solidFill>
                <a:effectLst/>
              </a:rPr>
              <a:t>Academic disciplines build on the foundation of previous research to propel inquiry forward.</a:t>
            </a:r>
            <a:endParaRPr lang="en-CA" sz="2400" dirty="0">
              <a:solidFill>
                <a:srgbClr val="145C72"/>
              </a:solidFill>
            </a:endParaRPr>
          </a:p>
        </p:txBody>
      </p:sp>
      <p:sp>
        <p:nvSpPr>
          <p:cNvPr id="11" name="Text Placeholder 7">
            <a:extLst>
              <a:ext uri="{FF2B5EF4-FFF2-40B4-BE49-F238E27FC236}">
                <a16:creationId xmlns:a16="http://schemas.microsoft.com/office/drawing/2014/main" id="{CA06FD41-CCB3-4982-A022-F84062AAE9C7}"/>
              </a:ext>
            </a:extLst>
          </p:cNvPr>
          <p:cNvSpPr txBox="1">
            <a:spLocks/>
          </p:cNvSpPr>
          <p:nvPr/>
        </p:nvSpPr>
        <p:spPr>
          <a:xfrm>
            <a:off x="6500661" y="817160"/>
            <a:ext cx="5321302" cy="37740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a:solidFill>
                  <a:srgbClr val="145C72"/>
                </a:solidFill>
              </a:rPr>
              <a:t>Both plagiarism and academic research make use of sources.  </a:t>
            </a:r>
          </a:p>
          <a:p>
            <a:r>
              <a:rPr lang="en-US" sz="2400" b="0" dirty="0">
                <a:solidFill>
                  <a:srgbClr val="145C72"/>
                </a:solidFill>
              </a:rPr>
              <a:t>Researchers meticulously document their sources and make clear distinctions between the work that has come before and what the researcher is adding to the discussion.  </a:t>
            </a:r>
          </a:p>
          <a:p>
            <a:r>
              <a:rPr lang="en-US" sz="2400" b="0" dirty="0">
                <a:solidFill>
                  <a:srgbClr val="145C72"/>
                </a:solidFill>
              </a:rPr>
              <a:t>Plagiarists, however, fail to give proper credit to their sources. </a:t>
            </a:r>
          </a:p>
        </p:txBody>
      </p:sp>
      <p:sp>
        <p:nvSpPr>
          <p:cNvPr id="4" name="TextBox 3">
            <a:extLst>
              <a:ext uri="{FF2B5EF4-FFF2-40B4-BE49-F238E27FC236}">
                <a16:creationId xmlns:a16="http://schemas.microsoft.com/office/drawing/2014/main" id="{85C37CAE-4F5C-4A3C-8E94-C8AB112F6B2F}"/>
              </a:ext>
            </a:extLst>
          </p:cNvPr>
          <p:cNvSpPr txBox="1"/>
          <p:nvPr/>
        </p:nvSpPr>
        <p:spPr>
          <a:xfrm>
            <a:off x="6500661" y="4735629"/>
            <a:ext cx="5321302" cy="1569660"/>
          </a:xfrm>
          <a:prstGeom prst="rect">
            <a:avLst/>
          </a:prstGeom>
          <a:noFill/>
        </p:spPr>
        <p:txBody>
          <a:bodyPr wrap="square" rtlCol="0">
            <a:spAutoFit/>
          </a:bodyPr>
          <a:lstStyle/>
          <a:p>
            <a:r>
              <a:rPr lang="en-US" sz="2400" b="1" dirty="0">
                <a:solidFill>
                  <a:srgbClr val="145C72"/>
                </a:solidFill>
              </a:rPr>
              <a:t>While the researcher employs rigorous methods to ensure honesty and transparency, what the plagiarist does is deceptive.</a:t>
            </a:r>
          </a:p>
        </p:txBody>
      </p:sp>
    </p:spTree>
    <p:extLst>
      <p:ext uri="{BB962C8B-B14F-4D97-AF65-F5344CB8AC3E}">
        <p14:creationId xmlns:p14="http://schemas.microsoft.com/office/powerpoint/2010/main" val="23891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DBBC46-0533-43D9-8AC1-0643FF9D6E14}"/>
              </a:ext>
            </a:extLst>
          </p:cNvPr>
          <p:cNvSpPr>
            <a:spLocks noGrp="1"/>
          </p:cNvSpPr>
          <p:nvPr>
            <p:ph type="title"/>
          </p:nvPr>
        </p:nvSpPr>
        <p:spPr>
          <a:xfrm>
            <a:off x="391723" y="415527"/>
            <a:ext cx="5170715" cy="590931"/>
          </a:xfrm>
        </p:spPr>
        <p:txBody>
          <a:bodyPr/>
          <a:lstStyle/>
          <a:p>
            <a:r>
              <a:rPr lang="en-CA" dirty="0">
                <a:solidFill>
                  <a:srgbClr val="145C72"/>
                </a:solidFill>
              </a:rPr>
              <a:t>Intentional Plagiarism</a:t>
            </a:r>
          </a:p>
        </p:txBody>
      </p:sp>
      <p:sp>
        <p:nvSpPr>
          <p:cNvPr id="8" name="TextBox 7">
            <a:extLst>
              <a:ext uri="{FF2B5EF4-FFF2-40B4-BE49-F238E27FC236}">
                <a16:creationId xmlns:a16="http://schemas.microsoft.com/office/drawing/2014/main" id="{EA47B434-627E-4FBD-8D33-0976A454E149}"/>
              </a:ext>
            </a:extLst>
          </p:cNvPr>
          <p:cNvSpPr txBox="1"/>
          <p:nvPr/>
        </p:nvSpPr>
        <p:spPr>
          <a:xfrm>
            <a:off x="391722" y="1296529"/>
            <a:ext cx="5903199" cy="2492990"/>
          </a:xfrm>
          <a:prstGeom prst="rect">
            <a:avLst/>
          </a:prstGeom>
          <a:noFill/>
        </p:spPr>
        <p:txBody>
          <a:bodyPr wrap="square" rtlCol="0">
            <a:spAutoFit/>
          </a:bodyPr>
          <a:lstStyle/>
          <a:p>
            <a:pPr>
              <a:spcAft>
                <a:spcPts val="1200"/>
              </a:spcAft>
            </a:pPr>
            <a:r>
              <a:rPr lang="en-US" sz="2600" b="0" i="0" dirty="0">
                <a:solidFill>
                  <a:srgbClr val="145C72"/>
                </a:solidFill>
                <a:effectLst/>
              </a:rPr>
              <a:t>Frequently, when </a:t>
            </a:r>
            <a:r>
              <a:rPr lang="en-US" sz="2600" b="1" i="0" dirty="0">
                <a:solidFill>
                  <a:srgbClr val="145C72"/>
                </a:solidFill>
                <a:effectLst/>
              </a:rPr>
              <a:t>pressed for time or when suffering from a lack of confidence</a:t>
            </a:r>
            <a:r>
              <a:rPr lang="en-US" sz="2600" b="0" i="0" dirty="0">
                <a:solidFill>
                  <a:srgbClr val="145C72"/>
                </a:solidFill>
                <a:effectLst/>
              </a:rPr>
              <a:t>, students will be tempted to appropriate words or ideas from external sources in order to complete their assignments.  </a:t>
            </a:r>
          </a:p>
        </p:txBody>
      </p:sp>
      <p:sp>
        <p:nvSpPr>
          <p:cNvPr id="12" name="TextBox 11">
            <a:extLst>
              <a:ext uri="{FF2B5EF4-FFF2-40B4-BE49-F238E27FC236}">
                <a16:creationId xmlns:a16="http://schemas.microsoft.com/office/drawing/2014/main" id="{5F53078A-082A-441C-A2E3-8CB8B56169ED}"/>
              </a:ext>
            </a:extLst>
          </p:cNvPr>
          <p:cNvSpPr txBox="1"/>
          <p:nvPr/>
        </p:nvSpPr>
        <p:spPr>
          <a:xfrm>
            <a:off x="6299199" y="499751"/>
            <a:ext cx="5501078" cy="1692771"/>
          </a:xfrm>
          <a:prstGeom prst="rect">
            <a:avLst/>
          </a:prstGeom>
          <a:noFill/>
        </p:spPr>
        <p:txBody>
          <a:bodyPr wrap="square" rtlCol="0">
            <a:spAutoFit/>
          </a:bodyPr>
          <a:lstStyle/>
          <a:p>
            <a:pPr>
              <a:spcAft>
                <a:spcPts val="1200"/>
              </a:spcAft>
            </a:pPr>
            <a:r>
              <a:rPr lang="en-US" sz="2600" b="0" i="0" dirty="0">
                <a:solidFill>
                  <a:srgbClr val="145C72"/>
                </a:solidFill>
                <a:effectLst/>
              </a:rPr>
              <a:t>In the worst cases of plagiarism, students sometimes </a:t>
            </a:r>
            <a:r>
              <a:rPr lang="en-US" sz="2600" b="1" i="0" dirty="0">
                <a:solidFill>
                  <a:srgbClr val="145C72"/>
                </a:solidFill>
                <a:effectLst/>
              </a:rPr>
              <a:t>buy a paper from the internet and hand it in as though it is their own work.</a:t>
            </a:r>
            <a:r>
              <a:rPr lang="en-US" sz="2600" b="0" i="0" dirty="0">
                <a:solidFill>
                  <a:srgbClr val="145C72"/>
                </a:solidFill>
                <a:effectLst/>
              </a:rPr>
              <a:t>  </a:t>
            </a:r>
          </a:p>
        </p:txBody>
      </p:sp>
      <p:sp>
        <p:nvSpPr>
          <p:cNvPr id="6" name="TextBox 5">
            <a:extLst>
              <a:ext uri="{FF2B5EF4-FFF2-40B4-BE49-F238E27FC236}">
                <a16:creationId xmlns:a16="http://schemas.microsoft.com/office/drawing/2014/main" id="{1B6F8744-9B7E-48D2-A6B0-0FA02777BD1C}"/>
              </a:ext>
            </a:extLst>
          </p:cNvPr>
          <p:cNvSpPr txBox="1"/>
          <p:nvPr/>
        </p:nvSpPr>
        <p:spPr>
          <a:xfrm>
            <a:off x="391723" y="4079590"/>
            <a:ext cx="5900793" cy="1692771"/>
          </a:xfrm>
          <a:prstGeom prst="rect">
            <a:avLst/>
          </a:prstGeom>
          <a:noFill/>
        </p:spPr>
        <p:txBody>
          <a:bodyPr wrap="square" rtlCol="0">
            <a:spAutoFit/>
          </a:bodyPr>
          <a:lstStyle/>
          <a:p>
            <a:r>
              <a:rPr lang="en-US" sz="2600" b="0" i="0" dirty="0">
                <a:solidFill>
                  <a:srgbClr val="145C72"/>
                </a:solidFill>
                <a:effectLst/>
              </a:rPr>
              <a:t>This becomes a problem when students </a:t>
            </a:r>
            <a:r>
              <a:rPr lang="en-US" sz="2600" b="1" i="0" dirty="0">
                <a:solidFill>
                  <a:srgbClr val="145C72"/>
                </a:solidFill>
                <a:effectLst/>
              </a:rPr>
              <a:t>present the words or ideas </a:t>
            </a:r>
            <a:r>
              <a:rPr lang="en-US" sz="2600" b="0" i="0" dirty="0">
                <a:solidFill>
                  <a:srgbClr val="145C72"/>
                </a:solidFill>
                <a:effectLst/>
              </a:rPr>
              <a:t>taken from external sources </a:t>
            </a:r>
            <a:r>
              <a:rPr lang="en-US" sz="2600" b="1" i="0" dirty="0">
                <a:solidFill>
                  <a:srgbClr val="145C72"/>
                </a:solidFill>
                <a:effectLst/>
              </a:rPr>
              <a:t>as though they are their own.</a:t>
            </a:r>
            <a:r>
              <a:rPr lang="en-US" sz="2600" b="0" i="0" dirty="0">
                <a:solidFill>
                  <a:srgbClr val="145C72"/>
                </a:solidFill>
                <a:effectLst/>
              </a:rPr>
              <a:t> </a:t>
            </a:r>
            <a:endParaRPr lang="en-CA" sz="2600" dirty="0">
              <a:solidFill>
                <a:srgbClr val="145C72"/>
              </a:solidFill>
            </a:endParaRPr>
          </a:p>
        </p:txBody>
      </p:sp>
      <p:sp>
        <p:nvSpPr>
          <p:cNvPr id="16" name="TextBox 15">
            <a:extLst>
              <a:ext uri="{FF2B5EF4-FFF2-40B4-BE49-F238E27FC236}">
                <a16:creationId xmlns:a16="http://schemas.microsoft.com/office/drawing/2014/main" id="{79AF76D7-857B-47DF-B7BD-DD2F16CDF6D9}"/>
              </a:ext>
            </a:extLst>
          </p:cNvPr>
          <p:cNvSpPr txBox="1"/>
          <p:nvPr/>
        </p:nvSpPr>
        <p:spPr>
          <a:xfrm>
            <a:off x="6299198" y="2494618"/>
            <a:ext cx="5501077" cy="3693319"/>
          </a:xfrm>
          <a:prstGeom prst="rect">
            <a:avLst/>
          </a:prstGeom>
          <a:noFill/>
        </p:spPr>
        <p:txBody>
          <a:bodyPr wrap="square" rtlCol="0">
            <a:spAutoFit/>
          </a:bodyPr>
          <a:lstStyle/>
          <a:p>
            <a:r>
              <a:rPr lang="en-US" sz="2600" b="0" i="0" dirty="0">
                <a:solidFill>
                  <a:srgbClr val="145C72"/>
                </a:solidFill>
                <a:effectLst/>
              </a:rPr>
              <a:t>Even if a student paraphrases, condenses or selects from another person’s work, </a:t>
            </a:r>
            <a:r>
              <a:rPr lang="en-US" sz="2600" b="1" i="0" dirty="0">
                <a:solidFill>
                  <a:srgbClr val="145C72"/>
                </a:solidFill>
                <a:effectLst/>
              </a:rPr>
              <a:t>these words and ideas still belong to the original author and failing to properly credit the original source is a misrepresentation of the student’s actual work and a case of plagiarism.  </a:t>
            </a:r>
            <a:endParaRPr lang="en-CA" sz="2600" b="1" dirty="0">
              <a:solidFill>
                <a:srgbClr val="145C72"/>
              </a:solidFill>
            </a:endParaRPr>
          </a:p>
        </p:txBody>
      </p:sp>
    </p:spTree>
    <p:extLst>
      <p:ext uri="{BB962C8B-B14F-4D97-AF65-F5344CB8AC3E}">
        <p14:creationId xmlns:p14="http://schemas.microsoft.com/office/powerpoint/2010/main" val="257823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C88279-BA4E-412C-8A0E-7BF7A9E69D31}"/>
              </a:ext>
            </a:extLst>
          </p:cNvPr>
          <p:cNvSpPr>
            <a:spLocks noGrp="1"/>
          </p:cNvSpPr>
          <p:nvPr>
            <p:ph type="title"/>
          </p:nvPr>
        </p:nvSpPr>
        <p:spPr>
          <a:xfrm>
            <a:off x="446314" y="491318"/>
            <a:ext cx="5446487" cy="588301"/>
          </a:xfrm>
        </p:spPr>
        <p:txBody>
          <a:bodyPr/>
          <a:lstStyle/>
          <a:p>
            <a:r>
              <a:rPr lang="en-CA" b="1" i="0" dirty="0">
                <a:solidFill>
                  <a:srgbClr val="145C72"/>
                </a:solidFill>
                <a:effectLst/>
              </a:rPr>
              <a:t>Unintentional Plagiarism</a:t>
            </a:r>
            <a:endParaRPr lang="en-CA" dirty="0">
              <a:solidFill>
                <a:srgbClr val="145C72"/>
              </a:solidFill>
            </a:endParaRPr>
          </a:p>
        </p:txBody>
      </p:sp>
      <p:sp>
        <p:nvSpPr>
          <p:cNvPr id="7" name="Text Placeholder 6">
            <a:extLst>
              <a:ext uri="{FF2B5EF4-FFF2-40B4-BE49-F238E27FC236}">
                <a16:creationId xmlns:a16="http://schemas.microsoft.com/office/drawing/2014/main" id="{7A965B83-07BF-4D8F-B4C4-3C05AD9A9E0B}"/>
              </a:ext>
            </a:extLst>
          </p:cNvPr>
          <p:cNvSpPr>
            <a:spLocks noGrp="1"/>
          </p:cNvSpPr>
          <p:nvPr>
            <p:ph type="body" sz="quarter" idx="14"/>
          </p:nvPr>
        </p:nvSpPr>
        <p:spPr>
          <a:xfrm>
            <a:off x="503259" y="1299409"/>
            <a:ext cx="5389542" cy="1175870"/>
          </a:xfrm>
        </p:spPr>
        <p:txBody>
          <a:bodyPr/>
          <a:lstStyle/>
          <a:p>
            <a:r>
              <a:rPr lang="en-US" sz="2600" b="0" i="0" dirty="0">
                <a:solidFill>
                  <a:srgbClr val="145C72"/>
                </a:solidFill>
                <a:effectLst/>
              </a:rPr>
              <a:t>Sometimes plagiarism is an intentional act and a case of deliberate cheating.  </a:t>
            </a:r>
          </a:p>
        </p:txBody>
      </p:sp>
      <p:sp>
        <p:nvSpPr>
          <p:cNvPr id="3" name="TextBox 2">
            <a:extLst>
              <a:ext uri="{FF2B5EF4-FFF2-40B4-BE49-F238E27FC236}">
                <a16:creationId xmlns:a16="http://schemas.microsoft.com/office/drawing/2014/main" id="{853EF1F3-947B-4D98-9233-CEDDC80DD6B1}"/>
              </a:ext>
            </a:extLst>
          </p:cNvPr>
          <p:cNvSpPr txBox="1"/>
          <p:nvPr/>
        </p:nvSpPr>
        <p:spPr>
          <a:xfrm>
            <a:off x="446314" y="2562721"/>
            <a:ext cx="5649686" cy="1692771"/>
          </a:xfrm>
          <a:prstGeom prst="rect">
            <a:avLst/>
          </a:prstGeom>
          <a:noFill/>
        </p:spPr>
        <p:txBody>
          <a:bodyPr wrap="square" rtlCol="0">
            <a:spAutoFit/>
          </a:bodyPr>
          <a:lstStyle/>
          <a:p>
            <a:r>
              <a:rPr lang="en-US" sz="2600" b="0" i="0" dirty="0">
                <a:solidFill>
                  <a:srgbClr val="145C72"/>
                </a:solidFill>
                <a:effectLst/>
              </a:rPr>
              <a:t>However, not all acts of plagiarism are malicious; some result from </a:t>
            </a:r>
            <a:r>
              <a:rPr lang="en-US" sz="2600" b="1" i="0" dirty="0">
                <a:solidFill>
                  <a:srgbClr val="145C72"/>
                </a:solidFill>
                <a:effectLst/>
              </a:rPr>
              <a:t>careless academic work</a:t>
            </a:r>
            <a:r>
              <a:rPr lang="en-US" sz="2600" b="0" i="0" dirty="0">
                <a:solidFill>
                  <a:srgbClr val="145C72"/>
                </a:solidFill>
                <a:effectLst/>
              </a:rPr>
              <a:t>.  </a:t>
            </a:r>
          </a:p>
        </p:txBody>
      </p:sp>
      <p:sp>
        <p:nvSpPr>
          <p:cNvPr id="4" name="TextBox 3">
            <a:extLst>
              <a:ext uri="{FF2B5EF4-FFF2-40B4-BE49-F238E27FC236}">
                <a16:creationId xmlns:a16="http://schemas.microsoft.com/office/drawing/2014/main" id="{EAFCC949-B430-417D-8068-BFA2F480A2C3}"/>
              </a:ext>
            </a:extLst>
          </p:cNvPr>
          <p:cNvSpPr txBox="1"/>
          <p:nvPr/>
        </p:nvSpPr>
        <p:spPr>
          <a:xfrm>
            <a:off x="446314" y="4327675"/>
            <a:ext cx="5446487" cy="2092881"/>
          </a:xfrm>
          <a:prstGeom prst="rect">
            <a:avLst/>
          </a:prstGeom>
          <a:noFill/>
        </p:spPr>
        <p:txBody>
          <a:bodyPr wrap="square" rtlCol="0">
            <a:spAutoFit/>
          </a:bodyPr>
          <a:lstStyle/>
          <a:p>
            <a:r>
              <a:rPr lang="en-US" sz="2600" b="0" i="0" dirty="0">
                <a:solidFill>
                  <a:srgbClr val="145C72"/>
                </a:solidFill>
                <a:effectLst/>
              </a:rPr>
              <a:t>Even if students do not intend to cheat, it is </a:t>
            </a:r>
            <a:r>
              <a:rPr lang="en-US" sz="2600" b="1" i="0" dirty="0">
                <a:solidFill>
                  <a:srgbClr val="145C72"/>
                </a:solidFill>
                <a:effectLst/>
              </a:rPr>
              <a:t>their responsibility to properly document any source </a:t>
            </a:r>
            <a:r>
              <a:rPr lang="en-US" sz="2600" b="0" i="0" dirty="0">
                <a:solidFill>
                  <a:srgbClr val="145C72"/>
                </a:solidFill>
                <a:effectLst/>
              </a:rPr>
              <a:t>that they use and to </a:t>
            </a:r>
            <a:r>
              <a:rPr lang="en-US" sz="2600" b="1" i="0" dirty="0">
                <a:solidFill>
                  <a:srgbClr val="145C72"/>
                </a:solidFill>
                <a:effectLst/>
              </a:rPr>
              <a:t>adhere to current scholarly procedures.</a:t>
            </a:r>
          </a:p>
        </p:txBody>
      </p:sp>
      <p:sp>
        <p:nvSpPr>
          <p:cNvPr id="11" name="Title 4">
            <a:extLst>
              <a:ext uri="{FF2B5EF4-FFF2-40B4-BE49-F238E27FC236}">
                <a16:creationId xmlns:a16="http://schemas.microsoft.com/office/drawing/2014/main" id="{D74912EB-9895-4D79-A84B-64EF2362905E}"/>
              </a:ext>
            </a:extLst>
          </p:cNvPr>
          <p:cNvSpPr txBox="1">
            <a:spLocks/>
          </p:cNvSpPr>
          <p:nvPr/>
        </p:nvSpPr>
        <p:spPr>
          <a:xfrm>
            <a:off x="5892801" y="491318"/>
            <a:ext cx="5446487"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algn="ctr"/>
            <a:r>
              <a:rPr lang="en-CA" sz="3200" dirty="0">
                <a:solidFill>
                  <a:srgbClr val="145C72"/>
                </a:solidFill>
              </a:rPr>
              <a:t>Examples of Unintentional Plagiarism</a:t>
            </a:r>
          </a:p>
        </p:txBody>
      </p:sp>
      <p:sp>
        <p:nvSpPr>
          <p:cNvPr id="6" name="TextBox 5">
            <a:extLst>
              <a:ext uri="{FF2B5EF4-FFF2-40B4-BE49-F238E27FC236}">
                <a16:creationId xmlns:a16="http://schemas.microsoft.com/office/drawing/2014/main" id="{17657F81-A657-4841-B103-BCE7163516FC}"/>
              </a:ext>
            </a:extLst>
          </p:cNvPr>
          <p:cNvSpPr txBox="1"/>
          <p:nvPr/>
        </p:nvSpPr>
        <p:spPr>
          <a:xfrm>
            <a:off x="6096000" y="1655439"/>
            <a:ext cx="5592741" cy="830997"/>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45C72"/>
                </a:solidFill>
                <a:effectLst/>
              </a:rPr>
              <a:t>Failure to cite a source </a:t>
            </a:r>
            <a:r>
              <a:rPr lang="en-US" sz="2400" b="0" i="0" dirty="0">
                <a:solidFill>
                  <a:srgbClr val="145C72"/>
                </a:solidFill>
                <a:effectLst/>
              </a:rPr>
              <a:t>that is </a:t>
            </a:r>
            <a:r>
              <a:rPr lang="en-US" sz="2400" b="0" i="0" u="sng" dirty="0">
                <a:solidFill>
                  <a:srgbClr val="145C72"/>
                </a:solidFill>
                <a:effectLst/>
              </a:rPr>
              <a:t>not common knowledge</a:t>
            </a:r>
            <a:r>
              <a:rPr lang="en-US" sz="2400" b="0" i="0" dirty="0">
                <a:solidFill>
                  <a:srgbClr val="145C72"/>
                </a:solidFill>
                <a:effectLst/>
              </a:rPr>
              <a:t>.</a:t>
            </a:r>
          </a:p>
        </p:txBody>
      </p:sp>
      <p:sp>
        <p:nvSpPr>
          <p:cNvPr id="12" name="TextBox 11">
            <a:extLst>
              <a:ext uri="{FF2B5EF4-FFF2-40B4-BE49-F238E27FC236}">
                <a16:creationId xmlns:a16="http://schemas.microsoft.com/office/drawing/2014/main" id="{87B6C043-62B9-4BB0-ADFC-F08BF74C3BCF}"/>
              </a:ext>
            </a:extLst>
          </p:cNvPr>
          <p:cNvSpPr txBox="1"/>
          <p:nvPr/>
        </p:nvSpPr>
        <p:spPr>
          <a:xfrm>
            <a:off x="6096000" y="2522845"/>
            <a:ext cx="564968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45C72"/>
                </a:solidFill>
                <a:effectLst/>
              </a:rPr>
              <a:t>Failure to "quote"</a:t>
            </a:r>
            <a:r>
              <a:rPr lang="en-US" sz="2400" b="0" i="0" dirty="0">
                <a:solidFill>
                  <a:srgbClr val="145C72"/>
                </a:solidFill>
                <a:effectLst/>
              </a:rPr>
              <a:t> </a:t>
            </a:r>
            <a:r>
              <a:rPr lang="en-US" sz="2400" b="1" i="0" dirty="0">
                <a:solidFill>
                  <a:srgbClr val="145C72"/>
                </a:solidFill>
                <a:effectLst/>
              </a:rPr>
              <a:t>or block quote author's exact words</a:t>
            </a:r>
            <a:r>
              <a:rPr lang="en-US" sz="2400" b="0" i="0" dirty="0">
                <a:solidFill>
                  <a:srgbClr val="145C72"/>
                </a:solidFill>
                <a:effectLst/>
              </a:rPr>
              <a:t>, </a:t>
            </a:r>
            <a:r>
              <a:rPr lang="en-US" sz="2400" i="0" u="sng" dirty="0">
                <a:solidFill>
                  <a:srgbClr val="145C72"/>
                </a:solidFill>
                <a:effectLst/>
              </a:rPr>
              <a:t>even if cited</a:t>
            </a:r>
            <a:r>
              <a:rPr lang="en-US" sz="2400" i="0" dirty="0">
                <a:solidFill>
                  <a:srgbClr val="145C72"/>
                </a:solidFill>
                <a:effectLst/>
              </a:rPr>
              <a:t>.</a:t>
            </a:r>
          </a:p>
        </p:txBody>
      </p:sp>
      <p:sp>
        <p:nvSpPr>
          <p:cNvPr id="13" name="TextBox 12">
            <a:extLst>
              <a:ext uri="{FF2B5EF4-FFF2-40B4-BE49-F238E27FC236}">
                <a16:creationId xmlns:a16="http://schemas.microsoft.com/office/drawing/2014/main" id="{51F9E7BC-017E-4CCD-80AF-71BDD5E0505C}"/>
              </a:ext>
            </a:extLst>
          </p:cNvPr>
          <p:cNvSpPr txBox="1"/>
          <p:nvPr/>
        </p:nvSpPr>
        <p:spPr>
          <a:xfrm>
            <a:off x="6096001" y="3482265"/>
            <a:ext cx="564968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45C72"/>
                </a:solidFill>
                <a:effectLst/>
              </a:rPr>
              <a:t>Failure to </a:t>
            </a:r>
            <a:r>
              <a:rPr lang="en-US" sz="2400" b="0" i="0" dirty="0">
                <a:solidFill>
                  <a:srgbClr val="145C72"/>
                </a:solidFill>
                <a:effectLst/>
              </a:rPr>
              <a:t>put a </a:t>
            </a:r>
            <a:r>
              <a:rPr lang="en-US" sz="2400" b="1" i="0" dirty="0">
                <a:solidFill>
                  <a:srgbClr val="145C72"/>
                </a:solidFill>
                <a:effectLst/>
              </a:rPr>
              <a:t>paraphrase in your own words</a:t>
            </a:r>
            <a:r>
              <a:rPr lang="en-US" sz="2400" b="0" i="0" dirty="0">
                <a:solidFill>
                  <a:srgbClr val="145C72"/>
                </a:solidFill>
                <a:effectLst/>
              </a:rPr>
              <a:t>, </a:t>
            </a:r>
            <a:r>
              <a:rPr lang="en-US" sz="2400" b="0" i="0" u="sng" dirty="0">
                <a:solidFill>
                  <a:srgbClr val="145C72"/>
                </a:solidFill>
                <a:effectLst/>
              </a:rPr>
              <a:t>even if cited</a:t>
            </a:r>
            <a:r>
              <a:rPr lang="en-US" sz="2400" b="0" i="0" dirty="0">
                <a:solidFill>
                  <a:srgbClr val="145C72"/>
                </a:solidFill>
                <a:effectLst/>
              </a:rPr>
              <a:t>.</a:t>
            </a:r>
          </a:p>
        </p:txBody>
      </p:sp>
      <p:sp>
        <p:nvSpPr>
          <p:cNvPr id="14" name="TextBox 13">
            <a:extLst>
              <a:ext uri="{FF2B5EF4-FFF2-40B4-BE49-F238E27FC236}">
                <a16:creationId xmlns:a16="http://schemas.microsoft.com/office/drawing/2014/main" id="{6C2D27C3-AE87-4DF4-A7B6-8340F74D9E07}"/>
              </a:ext>
            </a:extLst>
          </p:cNvPr>
          <p:cNvSpPr txBox="1"/>
          <p:nvPr/>
        </p:nvSpPr>
        <p:spPr>
          <a:xfrm>
            <a:off x="6096000" y="4423931"/>
            <a:ext cx="564968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45C72"/>
                </a:solidFill>
                <a:effectLst/>
              </a:rPr>
              <a:t>Failure to put a summary in your own words</a:t>
            </a:r>
            <a:r>
              <a:rPr lang="en-US" sz="2400" b="0" i="0" dirty="0">
                <a:solidFill>
                  <a:srgbClr val="145C72"/>
                </a:solidFill>
                <a:effectLst/>
              </a:rPr>
              <a:t>, </a:t>
            </a:r>
            <a:r>
              <a:rPr lang="en-US" sz="2400" b="0" i="0" u="sng" dirty="0">
                <a:solidFill>
                  <a:srgbClr val="145C72"/>
                </a:solidFill>
                <a:effectLst/>
              </a:rPr>
              <a:t>even if cited</a:t>
            </a:r>
            <a:r>
              <a:rPr lang="en-US" sz="2400" b="0" i="0" dirty="0">
                <a:solidFill>
                  <a:srgbClr val="145C72"/>
                </a:solidFill>
                <a:effectLst/>
              </a:rPr>
              <a:t>.</a:t>
            </a:r>
          </a:p>
        </p:txBody>
      </p:sp>
      <p:sp>
        <p:nvSpPr>
          <p:cNvPr id="15" name="TextBox 14">
            <a:extLst>
              <a:ext uri="{FF2B5EF4-FFF2-40B4-BE49-F238E27FC236}">
                <a16:creationId xmlns:a16="http://schemas.microsoft.com/office/drawing/2014/main" id="{DFDAA4D4-0AF3-4396-B962-79D93BCA240E}"/>
              </a:ext>
            </a:extLst>
          </p:cNvPr>
          <p:cNvSpPr txBox="1"/>
          <p:nvPr/>
        </p:nvSpPr>
        <p:spPr>
          <a:xfrm>
            <a:off x="6096000" y="5498432"/>
            <a:ext cx="5649686" cy="461665"/>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45C72"/>
                </a:solidFill>
                <a:effectLst/>
              </a:rPr>
              <a:t>Failure to be loyal </a:t>
            </a:r>
            <a:r>
              <a:rPr lang="en-US" sz="2400" b="0" i="0" dirty="0">
                <a:solidFill>
                  <a:srgbClr val="145C72"/>
                </a:solidFill>
                <a:effectLst/>
              </a:rPr>
              <a:t>to a source.</a:t>
            </a:r>
          </a:p>
        </p:txBody>
      </p:sp>
    </p:spTree>
    <p:extLst>
      <p:ext uri="{BB962C8B-B14F-4D97-AF65-F5344CB8AC3E}">
        <p14:creationId xmlns:p14="http://schemas.microsoft.com/office/powerpoint/2010/main" val="20662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6"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8" name="Picture 2" descr="Close up of crumpled sticky notes, pens, and other office supplies on a table"/>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5812" r="2581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7A965B83-07BF-4D8F-B4C4-3C05AD9A9E0B}"/>
              </a:ext>
            </a:extLst>
          </p:cNvPr>
          <p:cNvSpPr>
            <a:spLocks noGrp="1"/>
          </p:cNvSpPr>
          <p:nvPr>
            <p:ph type="body" sz="quarter" idx="14"/>
          </p:nvPr>
        </p:nvSpPr>
        <p:spPr>
          <a:xfrm>
            <a:off x="474786" y="505310"/>
            <a:ext cx="5311865" cy="2892974"/>
          </a:xfrm>
        </p:spPr>
        <p:txBody>
          <a:bodyPr/>
          <a:lstStyle/>
          <a:p>
            <a:pPr algn="l"/>
            <a:r>
              <a:rPr lang="en-US" sz="2800" b="0" i="0" dirty="0">
                <a:solidFill>
                  <a:srgbClr val="145C72"/>
                </a:solidFill>
                <a:effectLst/>
              </a:rPr>
              <a:t>As noted by the </a:t>
            </a:r>
            <a:r>
              <a:rPr lang="en-US" sz="2800" b="0" i="0" u="sng" dirty="0">
                <a:solidFill>
                  <a:srgbClr val="145C72"/>
                </a:solidFill>
                <a:effectLst/>
                <a:hlinkClick r:id="rId4">
                  <a:extLst>
                    <a:ext uri="{A12FA001-AC4F-418D-AE19-62706E023703}">
                      <ahyp:hlinkClr xmlns:ahyp="http://schemas.microsoft.com/office/drawing/2018/hyperlinkcolor" val="tx"/>
                    </a:ext>
                  </a:extLst>
                </a:hlinkClick>
              </a:rPr>
              <a:t>Office of Academic Integrity</a:t>
            </a:r>
            <a:r>
              <a:rPr lang="en-US" sz="2800" b="0" i="0" dirty="0">
                <a:solidFill>
                  <a:srgbClr val="145C72"/>
                </a:solidFill>
                <a:effectLst/>
              </a:rPr>
              <a:t> at the University of Windsor, </a:t>
            </a:r>
            <a:r>
              <a:rPr lang="en-US" sz="2800" b="1" i="0" dirty="0">
                <a:solidFill>
                  <a:srgbClr val="145C72"/>
                </a:solidFill>
                <a:effectLst/>
              </a:rPr>
              <a:t>it is the student's responsibility</a:t>
            </a:r>
          </a:p>
          <a:p>
            <a:pPr algn="l"/>
            <a:endParaRPr lang="en-US" sz="2800" b="0" i="0" dirty="0">
              <a:solidFill>
                <a:srgbClr val="145C72"/>
              </a:solidFill>
              <a:effectLst/>
            </a:endParaRPr>
          </a:p>
          <a:p>
            <a:pPr algn="l"/>
            <a:r>
              <a:rPr lang="en-US" sz="2800" b="0" i="0" dirty="0">
                <a:solidFill>
                  <a:srgbClr val="145C72"/>
                </a:solidFill>
                <a:effectLst/>
              </a:rPr>
              <a:t>1. to learn and use writing formats as required by their academic discipline</a:t>
            </a:r>
          </a:p>
          <a:p>
            <a:pPr algn="ctr"/>
            <a:r>
              <a:rPr lang="en-US" sz="2800" b="1" i="0" dirty="0">
                <a:solidFill>
                  <a:srgbClr val="145C72"/>
                </a:solidFill>
                <a:effectLst/>
              </a:rPr>
              <a:t>and</a:t>
            </a:r>
            <a:endParaRPr lang="en-US" sz="2800" b="0" i="0" dirty="0">
              <a:solidFill>
                <a:srgbClr val="145C72"/>
              </a:solidFill>
              <a:effectLst/>
            </a:endParaRPr>
          </a:p>
          <a:p>
            <a:pPr algn="l"/>
            <a:r>
              <a:rPr lang="en-US" sz="2800" b="0" i="0" dirty="0">
                <a:solidFill>
                  <a:srgbClr val="145C72"/>
                </a:solidFill>
                <a:effectLst/>
              </a:rPr>
              <a:t>2. if you are unsure what constitutes plagiarism, to contact your professor or TA/GA.</a:t>
            </a:r>
          </a:p>
        </p:txBody>
      </p:sp>
    </p:spTree>
    <p:extLst>
      <p:ext uri="{BB962C8B-B14F-4D97-AF65-F5344CB8AC3E}">
        <p14:creationId xmlns:p14="http://schemas.microsoft.com/office/powerpoint/2010/main" val="136628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fade">
                                      <p:cBhvr>
                                        <p:cTn id="11" dur="500"/>
                                        <p:tgtEl>
                                          <p:spTgt spid="7">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FCD046-B095-4A54-9A60-CE215B287736}"/>
              </a:ext>
            </a:extLst>
          </p:cNvPr>
          <p:cNvSpPr>
            <a:spLocks noGrp="1"/>
          </p:cNvSpPr>
          <p:nvPr>
            <p:ph type="body" sz="quarter" idx="17"/>
          </p:nvPr>
        </p:nvSpPr>
        <p:spPr>
          <a:xfrm>
            <a:off x="6340355" y="757989"/>
            <a:ext cx="5045529" cy="3561943"/>
          </a:xfrm>
        </p:spPr>
        <p:txBody>
          <a:bodyPr/>
          <a:lstStyle/>
          <a:p>
            <a:pPr algn="l">
              <a:lnSpc>
                <a:spcPct val="100000"/>
              </a:lnSpc>
              <a:spcBef>
                <a:spcPts val="0"/>
              </a:spcBef>
            </a:pPr>
            <a:r>
              <a:rPr lang="en-US" sz="2300" b="0" i="0" dirty="0">
                <a:solidFill>
                  <a:srgbClr val="145C72"/>
                </a:solidFill>
                <a:effectLst/>
              </a:rPr>
              <a:t>To book an appointment, please follow these instructions:</a:t>
            </a:r>
          </a:p>
          <a:p>
            <a:pPr algn="l">
              <a:lnSpc>
                <a:spcPct val="100000"/>
              </a:lnSpc>
              <a:spcBef>
                <a:spcPts val="0"/>
              </a:spcBef>
            </a:pPr>
            <a:endParaRPr lang="en-US" sz="2300" b="0" i="0" dirty="0">
              <a:solidFill>
                <a:srgbClr val="145C72"/>
              </a:solidFill>
              <a:effectLst/>
            </a:endParaRPr>
          </a:p>
          <a:p>
            <a:pPr algn="l">
              <a:lnSpc>
                <a:spcPct val="100000"/>
              </a:lnSpc>
              <a:spcBef>
                <a:spcPts val="0"/>
              </a:spcBef>
              <a:buFont typeface="+mj-lt"/>
              <a:buAutoNum type="arabicPeriod"/>
            </a:pPr>
            <a:r>
              <a:rPr lang="en-US" sz="2300" b="0" i="0" dirty="0">
                <a:solidFill>
                  <a:srgbClr val="145C72"/>
                </a:solidFill>
                <a:effectLst/>
              </a:rPr>
              <a:t>Visit https://success.uwindsor.ca.</a:t>
            </a:r>
          </a:p>
          <a:p>
            <a:pPr algn="l">
              <a:lnSpc>
                <a:spcPct val="100000"/>
              </a:lnSpc>
              <a:spcBef>
                <a:spcPts val="0"/>
              </a:spcBef>
              <a:buFont typeface="+mj-lt"/>
              <a:buAutoNum type="arabicPeriod"/>
            </a:pPr>
            <a:r>
              <a:rPr lang="en-US" sz="2300" b="0" i="0" dirty="0">
                <a:solidFill>
                  <a:srgbClr val="145C72"/>
                </a:solidFill>
                <a:effectLst/>
              </a:rPr>
              <a:t>Log in with your </a:t>
            </a:r>
            <a:r>
              <a:rPr lang="en-US" sz="2300" b="0" i="0" dirty="0" err="1">
                <a:solidFill>
                  <a:srgbClr val="145C72"/>
                </a:solidFill>
                <a:effectLst/>
              </a:rPr>
              <a:t>UWin</a:t>
            </a:r>
            <a:r>
              <a:rPr lang="en-US" sz="2300" b="0" i="0" dirty="0">
                <a:solidFill>
                  <a:srgbClr val="145C72"/>
                </a:solidFill>
                <a:effectLst/>
              </a:rPr>
              <a:t> ID and password.</a:t>
            </a:r>
          </a:p>
          <a:p>
            <a:pPr algn="l">
              <a:lnSpc>
                <a:spcPct val="100000"/>
              </a:lnSpc>
              <a:spcBef>
                <a:spcPts val="0"/>
              </a:spcBef>
              <a:buFont typeface="+mj-lt"/>
              <a:buAutoNum type="arabicPeriod"/>
            </a:pPr>
            <a:r>
              <a:rPr lang="en-US" sz="2300" b="0" i="0" dirty="0">
                <a:solidFill>
                  <a:srgbClr val="145C72"/>
                </a:solidFill>
                <a:effectLst/>
              </a:rPr>
              <a:t>Select Writing Support.</a:t>
            </a:r>
          </a:p>
          <a:p>
            <a:pPr algn="l">
              <a:lnSpc>
                <a:spcPct val="100000"/>
              </a:lnSpc>
              <a:spcBef>
                <a:spcPts val="0"/>
              </a:spcBef>
              <a:buFont typeface="+mj-lt"/>
              <a:buAutoNum type="arabicPeriod"/>
            </a:pPr>
            <a:r>
              <a:rPr lang="en-US" sz="2300" b="0" i="0" dirty="0">
                <a:solidFill>
                  <a:srgbClr val="145C72"/>
                </a:solidFill>
                <a:effectLst/>
              </a:rPr>
              <a:t>Select Appointments.</a:t>
            </a:r>
          </a:p>
          <a:p>
            <a:pPr algn="l">
              <a:lnSpc>
                <a:spcPct val="100000"/>
              </a:lnSpc>
              <a:spcBef>
                <a:spcPts val="0"/>
              </a:spcBef>
              <a:buFont typeface="+mj-lt"/>
              <a:buAutoNum type="arabicPeriod"/>
            </a:pPr>
            <a:r>
              <a:rPr lang="en-US" sz="2300" b="0" i="0" dirty="0">
                <a:solidFill>
                  <a:srgbClr val="145C72"/>
                </a:solidFill>
                <a:effectLst/>
              </a:rPr>
              <a:t>Select View Calendar.</a:t>
            </a:r>
          </a:p>
          <a:p>
            <a:pPr algn="l">
              <a:lnSpc>
                <a:spcPct val="100000"/>
              </a:lnSpc>
              <a:spcBef>
                <a:spcPts val="0"/>
              </a:spcBef>
              <a:buFont typeface="+mj-lt"/>
              <a:buAutoNum type="arabicPeriod"/>
            </a:pPr>
            <a:r>
              <a:rPr lang="en-US" sz="2300" b="0" i="0" dirty="0">
                <a:solidFill>
                  <a:srgbClr val="145C72"/>
                </a:solidFill>
                <a:effectLst/>
              </a:rPr>
              <a:t>Select an appointment that works for you.</a:t>
            </a:r>
          </a:p>
          <a:p>
            <a:pPr algn="l">
              <a:lnSpc>
                <a:spcPct val="100000"/>
              </a:lnSpc>
              <a:spcBef>
                <a:spcPts val="0"/>
              </a:spcBef>
              <a:buFont typeface="+mj-lt"/>
              <a:buAutoNum type="arabicPeriod"/>
            </a:pPr>
            <a:r>
              <a:rPr lang="en-US" sz="2300" b="0" i="0" dirty="0">
                <a:solidFill>
                  <a:srgbClr val="145C72"/>
                </a:solidFill>
                <a:effectLst/>
              </a:rPr>
              <a:t>Fill out what you want help with and select Book Appointment.</a:t>
            </a:r>
          </a:p>
          <a:p>
            <a:pPr algn="l">
              <a:lnSpc>
                <a:spcPct val="100000"/>
              </a:lnSpc>
              <a:spcBef>
                <a:spcPts val="0"/>
              </a:spcBef>
            </a:pPr>
            <a:endParaRPr lang="en-US" sz="2300" b="0" i="0" dirty="0">
              <a:solidFill>
                <a:srgbClr val="145C72"/>
              </a:solidFill>
              <a:effectLst/>
            </a:endParaRPr>
          </a:p>
          <a:p>
            <a:pPr algn="l">
              <a:lnSpc>
                <a:spcPct val="100000"/>
              </a:lnSpc>
              <a:spcBef>
                <a:spcPts val="0"/>
              </a:spcBef>
            </a:pPr>
            <a:r>
              <a:rPr lang="en-US" sz="2300" b="1" i="0" dirty="0">
                <a:solidFill>
                  <a:srgbClr val="145C72"/>
                </a:solidFill>
                <a:effectLst/>
              </a:rPr>
              <a:t>It is best to book a week or more in advance.</a:t>
            </a:r>
          </a:p>
          <a:p>
            <a:endParaRPr lang="en-CA" dirty="0"/>
          </a:p>
        </p:txBody>
      </p:sp>
      <p:sp>
        <p:nvSpPr>
          <p:cNvPr id="6" name="TextBox 5">
            <a:extLst>
              <a:ext uri="{FF2B5EF4-FFF2-40B4-BE49-F238E27FC236}">
                <a16:creationId xmlns:a16="http://schemas.microsoft.com/office/drawing/2014/main" id="{7EBF426B-BE06-4A0D-A066-DAF0B0F8B48C}"/>
              </a:ext>
            </a:extLst>
          </p:cNvPr>
          <p:cNvSpPr txBox="1"/>
          <p:nvPr/>
        </p:nvSpPr>
        <p:spPr>
          <a:xfrm>
            <a:off x="610602" y="986111"/>
            <a:ext cx="4455695" cy="492443"/>
          </a:xfrm>
          <a:prstGeom prst="rect">
            <a:avLst/>
          </a:prstGeom>
          <a:noFill/>
        </p:spPr>
        <p:txBody>
          <a:bodyPr wrap="square" rtlCol="0">
            <a:spAutoFit/>
          </a:bodyPr>
          <a:lstStyle/>
          <a:p>
            <a:r>
              <a:rPr lang="en-CA" sz="2600" dirty="0">
                <a:solidFill>
                  <a:srgbClr val="145C72"/>
                </a:solidFill>
              </a:rPr>
              <a:t>Contact Writing Support!</a:t>
            </a:r>
          </a:p>
        </p:txBody>
      </p:sp>
      <p:sp>
        <p:nvSpPr>
          <p:cNvPr id="7" name="TextBox 6">
            <a:extLst>
              <a:ext uri="{FF2B5EF4-FFF2-40B4-BE49-F238E27FC236}">
                <a16:creationId xmlns:a16="http://schemas.microsoft.com/office/drawing/2014/main" id="{F8F880A8-F8AB-41D6-ADB4-3202BE3716FE}"/>
              </a:ext>
            </a:extLst>
          </p:cNvPr>
          <p:cNvSpPr txBox="1"/>
          <p:nvPr/>
        </p:nvSpPr>
        <p:spPr>
          <a:xfrm>
            <a:off x="234330" y="1752536"/>
            <a:ext cx="5471505" cy="2893100"/>
          </a:xfrm>
          <a:prstGeom prst="rect">
            <a:avLst/>
          </a:prstGeom>
          <a:noFill/>
        </p:spPr>
        <p:txBody>
          <a:bodyPr wrap="square" rtlCol="0">
            <a:spAutoFit/>
          </a:bodyPr>
          <a:lstStyle/>
          <a:p>
            <a:pPr marL="457200" algn="l"/>
            <a:r>
              <a:rPr lang="en-US" sz="2600" b="0" i="0" dirty="0">
                <a:solidFill>
                  <a:srgbClr val="145C72"/>
                </a:solidFill>
                <a:effectLst/>
              </a:rPr>
              <a:t>Writing support holds workshops on APA, MLA, Chicago Manual, and IEEE.</a:t>
            </a:r>
          </a:p>
          <a:p>
            <a:pPr marL="457200" algn="l"/>
            <a:r>
              <a:rPr lang="en-US" sz="2600" dirty="0">
                <a:solidFill>
                  <a:srgbClr val="145C72"/>
                </a:solidFill>
              </a:rPr>
              <a:t>We also have PowerPoint and video tutorial resources which you might find helpful through our Blackboard page.</a:t>
            </a:r>
          </a:p>
        </p:txBody>
      </p:sp>
      <p:sp>
        <p:nvSpPr>
          <p:cNvPr id="8" name="TextBox 7">
            <a:extLst>
              <a:ext uri="{FF2B5EF4-FFF2-40B4-BE49-F238E27FC236}">
                <a16:creationId xmlns:a16="http://schemas.microsoft.com/office/drawing/2014/main" id="{2D1C0DA1-1B0B-478A-91E2-867B01B85A09}"/>
              </a:ext>
            </a:extLst>
          </p:cNvPr>
          <p:cNvSpPr txBox="1"/>
          <p:nvPr/>
        </p:nvSpPr>
        <p:spPr>
          <a:xfrm>
            <a:off x="275008" y="4788637"/>
            <a:ext cx="5390148" cy="1692771"/>
          </a:xfrm>
          <a:prstGeom prst="rect">
            <a:avLst/>
          </a:prstGeom>
          <a:noFill/>
        </p:spPr>
        <p:txBody>
          <a:bodyPr wrap="square" rtlCol="0">
            <a:spAutoFit/>
          </a:bodyPr>
          <a:lstStyle/>
          <a:p>
            <a:pPr marL="457200" algn="l"/>
            <a:r>
              <a:rPr lang="en-US" sz="2600" dirty="0">
                <a:solidFill>
                  <a:srgbClr val="145C72"/>
                </a:solidFill>
              </a:rPr>
              <a:t>Also, you can always book an appointment with one of our academic writing advisors.</a:t>
            </a:r>
          </a:p>
        </p:txBody>
      </p:sp>
      <p:sp>
        <p:nvSpPr>
          <p:cNvPr id="9" name="TextBox 8">
            <a:extLst>
              <a:ext uri="{FF2B5EF4-FFF2-40B4-BE49-F238E27FC236}">
                <a16:creationId xmlns:a16="http://schemas.microsoft.com/office/drawing/2014/main" id="{4E583A0D-F0C8-4D72-9A5E-DEFAEC8459A9}"/>
              </a:ext>
            </a:extLst>
          </p:cNvPr>
          <p:cNvSpPr txBox="1"/>
          <p:nvPr/>
        </p:nvSpPr>
        <p:spPr>
          <a:xfrm>
            <a:off x="724759" y="376592"/>
            <a:ext cx="4899719" cy="646331"/>
          </a:xfrm>
          <a:prstGeom prst="rect">
            <a:avLst/>
          </a:prstGeom>
          <a:noFill/>
        </p:spPr>
        <p:txBody>
          <a:bodyPr wrap="square" rtlCol="0">
            <a:spAutoFit/>
          </a:bodyPr>
          <a:lstStyle/>
          <a:p>
            <a:r>
              <a:rPr lang="en-CA" sz="3600" b="1" dirty="0">
                <a:solidFill>
                  <a:srgbClr val="145C72"/>
                </a:solidFill>
              </a:rPr>
              <a:t>Need more help?</a:t>
            </a:r>
          </a:p>
        </p:txBody>
      </p:sp>
    </p:spTree>
    <p:extLst>
      <p:ext uri="{BB962C8B-B14F-4D97-AF65-F5344CB8AC3E}">
        <p14:creationId xmlns:p14="http://schemas.microsoft.com/office/powerpoint/2010/main" val="16156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5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fade">
                                      <p:cBhvr>
                                        <p:cTn id="38" dur="500"/>
                                        <p:tgtEl>
                                          <p:spTgt spid="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fade">
                                      <p:cBhvr>
                                        <p:cTn id="48" dur="500"/>
                                        <p:tgtEl>
                                          <p:spTgt spid="5">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animEffect transition="in" filter="fade">
                                      <p:cBhvr>
                                        <p:cTn id="53" dur="500"/>
                                        <p:tgtEl>
                                          <p:spTgt spid="5">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txEl>
                                              <p:pRg st="8" end="8"/>
                                            </p:txEl>
                                          </p:spTgt>
                                        </p:tgtEl>
                                        <p:attrNameLst>
                                          <p:attrName>style.visibility</p:attrName>
                                        </p:attrNameLst>
                                      </p:cBhvr>
                                      <p:to>
                                        <p:strVal val="visible"/>
                                      </p:to>
                                    </p:set>
                                    <p:animEffect transition="in" filter="fade">
                                      <p:cBhvr>
                                        <p:cTn id="58" dur="500"/>
                                        <p:tgtEl>
                                          <p:spTgt spid="5">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animEffect transition="in" filter="fade">
                                      <p:cBhvr>
                                        <p:cTn id="6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583A0D-F0C8-4D72-9A5E-DEFAEC8459A9}"/>
              </a:ext>
            </a:extLst>
          </p:cNvPr>
          <p:cNvSpPr txBox="1"/>
          <p:nvPr/>
        </p:nvSpPr>
        <p:spPr>
          <a:xfrm>
            <a:off x="0" y="4173059"/>
            <a:ext cx="4899719" cy="923330"/>
          </a:xfrm>
          <a:prstGeom prst="rect">
            <a:avLst/>
          </a:prstGeom>
          <a:noFill/>
        </p:spPr>
        <p:txBody>
          <a:bodyPr wrap="square" rtlCol="0">
            <a:spAutoFit/>
          </a:bodyPr>
          <a:lstStyle/>
          <a:p>
            <a:pPr algn="ctr"/>
            <a:r>
              <a:rPr lang="en-CA" sz="5400" b="1" dirty="0">
                <a:solidFill>
                  <a:srgbClr val="145C72"/>
                </a:solidFill>
              </a:rPr>
              <a:t>Thank you.</a:t>
            </a:r>
          </a:p>
        </p:txBody>
      </p:sp>
      <p:pic>
        <p:nvPicPr>
          <p:cNvPr id="11" name="Picture Placeholder 8" descr="Close up of a hand holding a pen over a paper">
            <a:extLst>
              <a:ext uri="{FF2B5EF4-FFF2-40B4-BE49-F238E27FC236}">
                <a16:creationId xmlns:a16="http://schemas.microsoft.com/office/drawing/2014/main" id="{1829DE74-F87D-4004-AB7E-1F2AC7DD1E57}"/>
              </a:ext>
            </a:extLst>
          </p:cNvPr>
          <p:cNvPicPr>
            <a:picLocks noChangeAspect="1"/>
          </p:cNvPicPr>
          <p:nvPr/>
        </p:nvPicPr>
        <p:blipFill rotWithShape="1">
          <a:blip r:embed="rId2">
            <a:extLst>
              <a:ext uri="{28A0092B-C50C-407E-A947-70E740481C1C}">
                <a14:useLocalDpi xmlns:a14="http://schemas.microsoft.com/office/drawing/2010/main" val="0"/>
              </a:ext>
            </a:extLst>
          </a:blip>
          <a:srcRect l="29516" t="45853" b="37331"/>
          <a:stretch/>
        </p:blipFill>
        <p:spPr>
          <a:xfrm>
            <a:off x="-1" y="0"/>
            <a:ext cx="12192001" cy="45211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p:spPr>
      </p:pic>
      <p:pic>
        <p:nvPicPr>
          <p:cNvPr id="12" name="Picture 11" descr="Image result for uwindsor logo">
            <a:extLst>
              <a:ext uri="{FF2B5EF4-FFF2-40B4-BE49-F238E27FC236}">
                <a16:creationId xmlns:a16="http://schemas.microsoft.com/office/drawing/2014/main" id="{BECEE3CF-6964-4BFC-9391-79783959B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82" y="5132704"/>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51">
            <a:extLst>
              <a:ext uri="{FF2B5EF4-FFF2-40B4-BE49-F238E27FC236}">
                <a16:creationId xmlns:a16="http://schemas.microsoft.com/office/drawing/2014/main" id="{E2499420-FE8C-41FD-96AD-31B2C00C950B}"/>
              </a:ext>
            </a:extLst>
          </p:cNvPr>
          <p:cNvSpPr txBox="1">
            <a:spLocks/>
          </p:cNvSpPr>
          <p:nvPr/>
        </p:nvSpPr>
        <p:spPr>
          <a:xfrm>
            <a:off x="-2307469" y="5596193"/>
            <a:ext cx="6128263" cy="3416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writingsupport@uwindsor.ca</a:t>
            </a:r>
          </a:p>
        </p:txBody>
      </p:sp>
    </p:spTree>
    <p:extLst>
      <p:ext uri="{BB962C8B-B14F-4D97-AF65-F5344CB8AC3E}">
        <p14:creationId xmlns:p14="http://schemas.microsoft.com/office/powerpoint/2010/main" val="330447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31CAF9-00F5-489D-8449-349C7C756788}"/>
              </a:ext>
            </a:extLst>
          </p:cNvPr>
          <p:cNvSpPr txBox="1"/>
          <p:nvPr/>
        </p:nvSpPr>
        <p:spPr>
          <a:xfrm>
            <a:off x="887104" y="723331"/>
            <a:ext cx="8679977" cy="646331"/>
          </a:xfrm>
          <a:prstGeom prst="rect">
            <a:avLst/>
          </a:prstGeom>
          <a:noFill/>
        </p:spPr>
        <p:txBody>
          <a:bodyPr wrap="square" rtlCol="0">
            <a:spAutoFit/>
          </a:bodyPr>
          <a:lstStyle/>
          <a:p>
            <a:r>
              <a:rPr lang="en-CA" sz="3600" b="1" i="0" dirty="0">
                <a:solidFill>
                  <a:srgbClr val="145C72"/>
                </a:solidFill>
                <a:effectLst/>
                <a:latin typeface="+mj-lt"/>
              </a:rPr>
              <a:t>Academic Integrity</a:t>
            </a:r>
            <a:endParaRPr lang="en-CA" sz="3600" dirty="0">
              <a:solidFill>
                <a:srgbClr val="145C72"/>
              </a:solidFill>
              <a:latin typeface="+mj-lt"/>
            </a:endParaRPr>
          </a:p>
        </p:txBody>
      </p:sp>
      <p:sp>
        <p:nvSpPr>
          <p:cNvPr id="3" name="TextBox 2">
            <a:extLst>
              <a:ext uri="{FF2B5EF4-FFF2-40B4-BE49-F238E27FC236}">
                <a16:creationId xmlns:a16="http://schemas.microsoft.com/office/drawing/2014/main" id="{EFF7ACC7-3686-4B9E-A382-08D94DE6A5AC}"/>
              </a:ext>
            </a:extLst>
          </p:cNvPr>
          <p:cNvSpPr txBox="1"/>
          <p:nvPr/>
        </p:nvSpPr>
        <p:spPr>
          <a:xfrm>
            <a:off x="655093" y="1760561"/>
            <a:ext cx="10658901" cy="4524315"/>
          </a:xfrm>
          <a:prstGeom prst="rect">
            <a:avLst/>
          </a:prstGeom>
          <a:solidFill>
            <a:schemeClr val="accent1">
              <a:lumMod val="50000"/>
            </a:schemeClr>
          </a:solidFill>
        </p:spPr>
        <p:txBody>
          <a:bodyPr wrap="square" rtlCol="0">
            <a:spAutoFit/>
          </a:bodyPr>
          <a:lstStyle/>
          <a:p>
            <a:endParaRPr lang="en-US" sz="2400" b="0" i="0" dirty="0">
              <a:solidFill>
                <a:schemeClr val="bg1"/>
              </a:solidFill>
              <a:effectLst/>
            </a:endParaRPr>
          </a:p>
          <a:p>
            <a:pPr lvl="1"/>
            <a:r>
              <a:rPr lang="en-US" sz="2400" b="0" i="0" dirty="0">
                <a:solidFill>
                  <a:schemeClr val="bg1"/>
                </a:solidFill>
                <a:effectLst/>
              </a:rPr>
              <a:t>“Academic Integrity” refers to a code of conduct that </a:t>
            </a:r>
            <a:r>
              <a:rPr lang="en-US" sz="2400" i="0" dirty="0">
                <a:solidFill>
                  <a:schemeClr val="bg1"/>
                </a:solidFill>
                <a:effectLst/>
              </a:rPr>
              <a:t>establishes </a:t>
            </a:r>
            <a:r>
              <a:rPr lang="en-US" sz="2400" b="1" i="0" dirty="0">
                <a:solidFill>
                  <a:schemeClr val="bg1"/>
                </a:solidFill>
                <a:effectLst/>
              </a:rPr>
              <a:t>trust and rigor in academic work</a:t>
            </a:r>
            <a:r>
              <a:rPr lang="en-US" sz="2400" b="0" i="0" dirty="0">
                <a:solidFill>
                  <a:schemeClr val="bg1"/>
                </a:solidFill>
                <a:effectLst/>
              </a:rPr>
              <a:t>, as well as an environment </a:t>
            </a:r>
            <a:r>
              <a:rPr lang="en-US" sz="2400" b="1" i="0" dirty="0">
                <a:solidFill>
                  <a:schemeClr val="bg1"/>
                </a:solidFill>
                <a:effectLst/>
              </a:rPr>
              <a:t>conducive to scholarly collaboration and the dissemination of knowledge and understanding</a:t>
            </a:r>
            <a:r>
              <a:rPr lang="en-US" sz="2400" b="0" i="0" dirty="0">
                <a:solidFill>
                  <a:schemeClr val="bg1"/>
                </a:solidFill>
                <a:effectLst/>
              </a:rPr>
              <a:t>.  </a:t>
            </a:r>
          </a:p>
          <a:p>
            <a:pPr lvl="1"/>
            <a:r>
              <a:rPr lang="en-US" sz="2400" b="0" i="0" dirty="0">
                <a:solidFill>
                  <a:schemeClr val="bg1"/>
                </a:solidFill>
                <a:effectLst/>
              </a:rPr>
              <a:t>Universities generally, as well as members of faculty and students, all </a:t>
            </a:r>
            <a:r>
              <a:rPr lang="en-US" sz="2400" b="1" i="0" dirty="0">
                <a:solidFill>
                  <a:schemeClr val="bg1"/>
                </a:solidFill>
                <a:effectLst/>
              </a:rPr>
              <a:t>depend on this set of mores </a:t>
            </a:r>
            <a:r>
              <a:rPr lang="en-US" sz="2400" b="0" i="0" dirty="0">
                <a:solidFill>
                  <a:schemeClr val="bg1"/>
                </a:solidFill>
                <a:effectLst/>
              </a:rPr>
              <a:t>that govern scholarly conduct and communication in order to </a:t>
            </a:r>
            <a:r>
              <a:rPr lang="en-US" sz="2400" b="1" i="0" dirty="0">
                <a:solidFill>
                  <a:schemeClr val="bg1"/>
                </a:solidFill>
                <a:effectLst/>
              </a:rPr>
              <a:t>maintain honesty, rigor and fairness across the entire academic community</a:t>
            </a:r>
            <a:r>
              <a:rPr lang="en-US" sz="2400" b="0" i="0" dirty="0">
                <a:solidFill>
                  <a:schemeClr val="bg1"/>
                </a:solidFill>
                <a:effectLst/>
              </a:rPr>
              <a:t>.  </a:t>
            </a:r>
          </a:p>
          <a:p>
            <a:pPr lvl="1"/>
            <a:r>
              <a:rPr lang="en-US" sz="2400" b="0" i="0" dirty="0">
                <a:solidFill>
                  <a:schemeClr val="bg1"/>
                </a:solidFill>
                <a:effectLst/>
              </a:rPr>
              <a:t>Without these standards the value of both university degrees and scholarship would be </a:t>
            </a:r>
            <a:r>
              <a:rPr lang="en-US" sz="2400" b="1" i="0" dirty="0">
                <a:solidFill>
                  <a:schemeClr val="bg1"/>
                </a:solidFill>
                <a:effectLst/>
              </a:rPr>
              <a:t>highly suspect</a:t>
            </a:r>
            <a:r>
              <a:rPr lang="en-US" sz="2400" b="0" i="0" dirty="0">
                <a:solidFill>
                  <a:schemeClr val="bg1"/>
                </a:solidFill>
                <a:effectLst/>
              </a:rPr>
              <a:t>.</a:t>
            </a:r>
          </a:p>
          <a:p>
            <a:endParaRPr lang="en-CA" sz="2400" dirty="0">
              <a:solidFill>
                <a:schemeClr val="bg1"/>
              </a:solidFill>
            </a:endParaRPr>
          </a:p>
        </p:txBody>
      </p:sp>
    </p:spTree>
    <p:extLst>
      <p:ext uri="{BB962C8B-B14F-4D97-AF65-F5344CB8AC3E}">
        <p14:creationId xmlns:p14="http://schemas.microsoft.com/office/powerpoint/2010/main" val="102733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5748" y="445464"/>
            <a:ext cx="5467051" cy="1255728"/>
          </a:xfrm>
        </p:spPr>
        <p:txBody>
          <a:bodyPr/>
          <a:lstStyle/>
          <a:p>
            <a:r>
              <a:rPr lang="en-US" sz="2800" b="0" i="0" dirty="0">
                <a:solidFill>
                  <a:srgbClr val="145C72"/>
                </a:solidFill>
                <a:effectLst/>
              </a:rPr>
              <a:t>The </a:t>
            </a:r>
            <a:r>
              <a:rPr lang="en-US" sz="2800" b="0" i="0" u="sng" dirty="0">
                <a:solidFill>
                  <a:srgbClr val="145C72"/>
                </a:solidFill>
                <a:effectLst/>
                <a:hlinkClick r:id="rId3">
                  <a:extLst>
                    <a:ext uri="{A12FA001-AC4F-418D-AE19-62706E023703}">
                      <ahyp:hlinkClr xmlns:ahyp="http://schemas.microsoft.com/office/drawing/2018/hyperlinkcolor" val="tx"/>
                    </a:ext>
                  </a:extLst>
                </a:hlinkClick>
              </a:rPr>
              <a:t>Office of Academic Integrity</a:t>
            </a:r>
            <a:r>
              <a:rPr lang="en-US" sz="2800" b="0" i="0" dirty="0">
                <a:solidFill>
                  <a:srgbClr val="145C72"/>
                </a:solidFill>
                <a:effectLst/>
              </a:rPr>
              <a:t> at the University of Windsor expands on this notion:</a:t>
            </a:r>
            <a:endParaRPr lang="en-US" sz="2800" dirty="0">
              <a:solidFill>
                <a:srgbClr val="145C72"/>
              </a:solidFill>
            </a:endParaRPr>
          </a:p>
        </p:txBody>
      </p:sp>
      <p:sp>
        <p:nvSpPr>
          <p:cNvPr id="4" name="TextBox 3">
            <a:extLst>
              <a:ext uri="{FF2B5EF4-FFF2-40B4-BE49-F238E27FC236}">
                <a16:creationId xmlns:a16="http://schemas.microsoft.com/office/drawing/2014/main" id="{3B61268E-D0AE-415D-83C7-4D3C6EF2D670}"/>
              </a:ext>
            </a:extLst>
          </p:cNvPr>
          <p:cNvSpPr txBox="1"/>
          <p:nvPr/>
        </p:nvSpPr>
        <p:spPr>
          <a:xfrm>
            <a:off x="425749" y="1828792"/>
            <a:ext cx="5670251" cy="4801314"/>
          </a:xfrm>
          <a:prstGeom prst="rect">
            <a:avLst/>
          </a:prstGeom>
          <a:noFill/>
        </p:spPr>
        <p:txBody>
          <a:bodyPr wrap="square" rtlCol="0">
            <a:spAutoFit/>
          </a:bodyPr>
          <a:lstStyle/>
          <a:p>
            <a:pPr algn="l"/>
            <a:r>
              <a:rPr lang="en-US" sz="2400" b="0" i="0" dirty="0">
                <a:solidFill>
                  <a:srgbClr val="145C72"/>
                </a:solidFill>
                <a:effectLst/>
              </a:rPr>
              <a:t>“Academic integrity is more than just plagiarism and cheating. It means </a:t>
            </a:r>
            <a:r>
              <a:rPr lang="en-US" sz="2400" b="1" i="0" dirty="0">
                <a:solidFill>
                  <a:srgbClr val="145C72"/>
                </a:solidFill>
                <a:effectLst/>
              </a:rPr>
              <a:t>centering your academic journey around the core values of honesty, respect, fairness, and responsibility</a:t>
            </a:r>
            <a:r>
              <a:rPr lang="en-US" sz="2400" b="0" i="0" dirty="0">
                <a:solidFill>
                  <a:srgbClr val="145C72"/>
                </a:solidFill>
                <a:effectLst/>
              </a:rPr>
              <a:t>. </a:t>
            </a:r>
          </a:p>
          <a:p>
            <a:pPr algn="l"/>
            <a:r>
              <a:rPr lang="en-US" sz="2400" b="0" i="0" dirty="0">
                <a:solidFill>
                  <a:srgbClr val="145C72"/>
                </a:solidFill>
                <a:effectLst/>
              </a:rPr>
              <a:t>At the University of Windsor, we expect our students, faculty, and staff to </a:t>
            </a:r>
            <a:r>
              <a:rPr lang="en-US" sz="2400" b="1" i="0" dirty="0">
                <a:solidFill>
                  <a:srgbClr val="145C72"/>
                </a:solidFill>
                <a:effectLst/>
              </a:rPr>
              <a:t>contribute to a positive environment where academic integrity is upheld in all of our work</a:t>
            </a:r>
            <a:r>
              <a:rPr lang="en-US" sz="2400" b="0" i="0" dirty="0">
                <a:solidFill>
                  <a:srgbClr val="145C72"/>
                </a:solidFill>
                <a:effectLst/>
              </a:rPr>
              <a:t>.”</a:t>
            </a:r>
          </a:p>
          <a:p>
            <a:pPr algn="l"/>
            <a:r>
              <a:rPr lang="en-US" sz="2400" b="0" i="0" dirty="0">
                <a:solidFill>
                  <a:srgbClr val="145C72"/>
                </a:solidFill>
                <a:effectLst/>
              </a:rPr>
              <a:t>(</a:t>
            </a:r>
            <a:r>
              <a:rPr lang="en-US" sz="2400" b="0" i="0" u="sng" dirty="0">
                <a:solidFill>
                  <a:srgbClr val="145C72"/>
                </a:solidFill>
                <a:effectLst/>
                <a:hlinkClick r:id="rId3">
                  <a:extLst>
                    <a:ext uri="{A12FA001-AC4F-418D-AE19-62706E023703}">
                      <ahyp:hlinkClr xmlns:ahyp="http://schemas.microsoft.com/office/drawing/2018/hyperlinkcolor" val="tx"/>
                    </a:ext>
                  </a:extLst>
                </a:hlinkClick>
              </a:rPr>
              <a:t>www.uwindsor.ca/academic-integrity/</a:t>
            </a:r>
            <a:r>
              <a:rPr lang="en-US" sz="2400" b="0" i="0" dirty="0">
                <a:solidFill>
                  <a:srgbClr val="145C72"/>
                </a:solidFill>
                <a:effectLst/>
              </a:rPr>
              <a:t>)</a:t>
            </a:r>
          </a:p>
          <a:p>
            <a:endParaRPr lang="en-CA" dirty="0"/>
          </a:p>
        </p:txBody>
      </p:sp>
      <p:sp>
        <p:nvSpPr>
          <p:cNvPr id="12" name="TextBox 11">
            <a:extLst>
              <a:ext uri="{FF2B5EF4-FFF2-40B4-BE49-F238E27FC236}">
                <a16:creationId xmlns:a16="http://schemas.microsoft.com/office/drawing/2014/main" id="{5B5B8355-BD9A-484D-9AD8-27570FFB80EF}"/>
              </a:ext>
            </a:extLst>
          </p:cNvPr>
          <p:cNvSpPr txBox="1"/>
          <p:nvPr/>
        </p:nvSpPr>
        <p:spPr>
          <a:xfrm>
            <a:off x="6299203" y="722612"/>
            <a:ext cx="5322627" cy="4832092"/>
          </a:xfrm>
          <a:prstGeom prst="rect">
            <a:avLst/>
          </a:prstGeom>
          <a:noFill/>
        </p:spPr>
        <p:txBody>
          <a:bodyPr wrap="square" rtlCol="0">
            <a:spAutoFit/>
          </a:bodyPr>
          <a:lstStyle/>
          <a:p>
            <a:r>
              <a:rPr lang="en-US" sz="2800" b="0" i="0" dirty="0">
                <a:solidFill>
                  <a:srgbClr val="145C72"/>
                </a:solidFill>
                <a:effectLst/>
              </a:rPr>
              <a:t>As noted in the </a:t>
            </a:r>
            <a:r>
              <a:rPr lang="en-US" sz="2800" b="0" i="0" u="sng" dirty="0">
                <a:solidFill>
                  <a:srgbClr val="145C72"/>
                </a:solidFill>
                <a:effectLst/>
                <a:hlinkClick r:id="rId4">
                  <a:extLst>
                    <a:ext uri="{A12FA001-AC4F-418D-AE19-62706E023703}">
                      <ahyp:hlinkClr xmlns:ahyp="http://schemas.microsoft.com/office/drawing/2018/hyperlinkcolor" val="tx"/>
                    </a:ext>
                  </a:extLst>
                </a:hlinkClick>
              </a:rPr>
              <a:t>Student Code of Conduct</a:t>
            </a:r>
            <a:r>
              <a:rPr lang="en-US" sz="2800" b="0" i="0" dirty="0">
                <a:solidFill>
                  <a:srgbClr val="145C72"/>
                </a:solidFill>
                <a:effectLst/>
              </a:rPr>
              <a:t>, by accepting admission into the academic community at the University of Windsor, students have an </a:t>
            </a:r>
            <a:r>
              <a:rPr lang="en-US" sz="2800" b="1" i="0" dirty="0">
                <a:solidFill>
                  <a:srgbClr val="145C72"/>
                </a:solidFill>
                <a:effectLst/>
              </a:rPr>
              <a:t>obligation to conform to standards of behavior </a:t>
            </a:r>
            <a:r>
              <a:rPr lang="en-US" sz="2800" b="0" i="0" dirty="0">
                <a:solidFill>
                  <a:srgbClr val="145C72"/>
                </a:solidFill>
                <a:effectLst/>
              </a:rPr>
              <a:t>(both academic and non-academic) </a:t>
            </a:r>
            <a:r>
              <a:rPr lang="en-US" sz="2800" b="1" i="0" dirty="0">
                <a:solidFill>
                  <a:srgbClr val="145C72"/>
                </a:solidFill>
                <a:effectLst/>
              </a:rPr>
              <a:t>that benefit all members of the academic community.</a:t>
            </a:r>
            <a:endParaRPr lang="en-CA" sz="2800" b="1" dirty="0">
              <a:solidFill>
                <a:srgbClr val="145C72"/>
              </a:solidFill>
            </a:endParaRPr>
          </a:p>
        </p:txBody>
      </p:sp>
    </p:spTree>
    <p:extLst>
      <p:ext uri="{BB962C8B-B14F-4D97-AF65-F5344CB8AC3E}">
        <p14:creationId xmlns:p14="http://schemas.microsoft.com/office/powerpoint/2010/main" val="238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12" name="Picture 961" descr="A stack of books and a pair of glasses on a table">
            <a:extLst>
              <a:ext uri="{FF2B5EF4-FFF2-40B4-BE49-F238E27FC236}">
                <a16:creationId xmlns:a16="http://schemas.microsoft.com/office/drawing/2014/main" id="{13F96D84-3838-4C43-AE0B-0223D25AC46D}"/>
              </a:ext>
            </a:extLst>
          </p:cNvPr>
          <p:cNvPicPr>
            <a:picLocks noGrp="1" noChangeAspect="1"/>
          </p:cNvPicPr>
          <p:nvPr>
            <p:ph type="pic" sz="quarter" idx="13"/>
          </p:nvPr>
        </p:nvPicPr>
        <p:blipFill rotWithShape="1">
          <a:blip r:embed="rId3"/>
          <a:srcRect t="11207" b="11207"/>
          <a:stretch/>
        </p:blipFill>
        <p:spPr>
          <a:prstGeom prst="rect">
            <a:avLst/>
          </a:prstGeom>
        </p:spPr>
      </p:pic>
      <p:sp>
        <p:nvSpPr>
          <p:cNvPr id="14" name="Text Placeholder 13">
            <a:extLst>
              <a:ext uri="{FF2B5EF4-FFF2-40B4-BE49-F238E27FC236}">
                <a16:creationId xmlns:a16="http://schemas.microsoft.com/office/drawing/2014/main" id="{28112A92-0FAB-4047-AB19-095F32632F4A}"/>
              </a:ext>
            </a:extLst>
          </p:cNvPr>
          <p:cNvSpPr>
            <a:spLocks noGrp="1"/>
          </p:cNvSpPr>
          <p:nvPr>
            <p:ph type="body" sz="quarter" idx="14"/>
          </p:nvPr>
        </p:nvSpPr>
        <p:spPr>
          <a:xfrm>
            <a:off x="661649" y="881570"/>
            <a:ext cx="5045529" cy="334508"/>
          </a:xfrm>
        </p:spPr>
        <p:txBody>
          <a:bodyPr/>
          <a:lstStyle/>
          <a:p>
            <a:r>
              <a:rPr lang="en-US" sz="2800" b="0" dirty="0">
                <a:solidFill>
                  <a:srgbClr val="145C72"/>
                </a:solidFill>
                <a:latin typeface="+mj-lt"/>
              </a:rPr>
              <a:t>There are two formal rule structures that cover student conduct and demand intellectual honesty at the University of Windsor.</a:t>
            </a:r>
          </a:p>
          <a:p>
            <a:endParaRPr lang="en-US" sz="2800" b="0" dirty="0">
              <a:solidFill>
                <a:srgbClr val="145C72"/>
              </a:solidFill>
              <a:latin typeface="+mj-lt"/>
            </a:endParaRPr>
          </a:p>
          <a:p>
            <a:pPr algn="ctr"/>
            <a:r>
              <a:rPr lang="en-US" sz="2800" b="0" dirty="0">
                <a:solidFill>
                  <a:srgbClr val="145C72"/>
                </a:solidFill>
                <a:latin typeface="+mj-lt"/>
              </a:rPr>
              <a:t>The Student Code of Conduct</a:t>
            </a:r>
          </a:p>
          <a:p>
            <a:pPr algn="ctr"/>
            <a:r>
              <a:rPr lang="en-US" sz="2800" dirty="0">
                <a:solidFill>
                  <a:srgbClr val="145C72"/>
                </a:solidFill>
                <a:latin typeface="+mj-lt"/>
              </a:rPr>
              <a:t>And</a:t>
            </a:r>
            <a:endParaRPr lang="en-US" sz="2800" b="0" dirty="0">
              <a:solidFill>
                <a:srgbClr val="145C72"/>
              </a:solidFill>
              <a:latin typeface="+mj-lt"/>
            </a:endParaRPr>
          </a:p>
          <a:p>
            <a:pPr algn="ctr"/>
            <a:r>
              <a:rPr lang="en-US" sz="2800" b="0" dirty="0">
                <a:solidFill>
                  <a:srgbClr val="145C72"/>
                </a:solidFill>
                <a:latin typeface="+mj-lt"/>
              </a:rPr>
              <a:t>Senate Bylaw 31</a:t>
            </a:r>
          </a:p>
        </p:txBody>
      </p:sp>
    </p:spTree>
    <p:extLst>
      <p:ext uri="{BB962C8B-B14F-4D97-AF65-F5344CB8AC3E}">
        <p14:creationId xmlns:p14="http://schemas.microsoft.com/office/powerpoint/2010/main" val="214155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4" name="Picture Placeholder 3" descr="Young woman browsing books at a bookstore"/>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1358" r="21358"/>
          <a:stretch>
            <a:fillRect/>
          </a:stretch>
        </p:blipFill>
        <p:spPr/>
      </p:pic>
      <p:sp>
        <p:nvSpPr>
          <p:cNvPr id="6" name="TextBox 5">
            <a:extLst>
              <a:ext uri="{FF2B5EF4-FFF2-40B4-BE49-F238E27FC236}">
                <a16:creationId xmlns:a16="http://schemas.microsoft.com/office/drawing/2014/main" id="{C2954E8C-5B87-4D68-A61E-2A1CF1C2D9EE}"/>
              </a:ext>
            </a:extLst>
          </p:cNvPr>
          <p:cNvSpPr txBox="1"/>
          <p:nvPr/>
        </p:nvSpPr>
        <p:spPr>
          <a:xfrm>
            <a:off x="409433" y="332303"/>
            <a:ext cx="5322627" cy="6524863"/>
          </a:xfrm>
          <a:prstGeom prst="rect">
            <a:avLst/>
          </a:prstGeom>
          <a:noFill/>
        </p:spPr>
        <p:txBody>
          <a:bodyPr wrap="square" rtlCol="0">
            <a:spAutoFit/>
          </a:bodyPr>
          <a:lstStyle/>
          <a:p>
            <a:pPr>
              <a:lnSpc>
                <a:spcPct val="150000"/>
              </a:lnSpc>
            </a:pPr>
            <a:r>
              <a:rPr lang="en-US" sz="2000" dirty="0">
                <a:solidFill>
                  <a:srgbClr val="03556D"/>
                </a:solidFill>
                <a:effectLst/>
                <a:ea typeface="Calibri" panose="020F0502020204030204" pitchFamily="34" charset="0"/>
                <a:cs typeface="Times New Roman" panose="02020603050405020304" pitchFamily="18" charset="0"/>
              </a:rPr>
              <a:t>The </a:t>
            </a:r>
            <a:r>
              <a:rPr lang="en-US" sz="2000" u="sng" dirty="0">
                <a:solidFill>
                  <a:srgbClr val="03556D"/>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Student Code of Conduct</a:t>
            </a:r>
            <a:r>
              <a:rPr lang="en-US" sz="2000" dirty="0">
                <a:solidFill>
                  <a:srgbClr val="03556D"/>
                </a:solidFill>
                <a:effectLst/>
                <a:ea typeface="Calibri" panose="020F0502020204030204" pitchFamily="34" charset="0"/>
                <a:cs typeface="Times New Roman" panose="02020603050405020304" pitchFamily="18" charset="0"/>
              </a:rPr>
              <a:t> is an agreement that, by accepting admission into the academic community at the University of Windsor, governs students’ behavior</a:t>
            </a:r>
            <a:r>
              <a:rPr lang="en-US" sz="2000" b="1" dirty="0">
                <a:solidFill>
                  <a:srgbClr val="03556D"/>
                </a:solidFill>
                <a:effectLst/>
                <a:ea typeface="Calibri" panose="020F0502020204030204" pitchFamily="34" charset="0"/>
                <a:cs typeface="Times New Roman" panose="02020603050405020304" pitchFamily="18" charset="0"/>
              </a:rPr>
              <a:t> </a:t>
            </a:r>
            <a:r>
              <a:rPr lang="en-US" sz="2000" dirty="0">
                <a:solidFill>
                  <a:srgbClr val="03556D"/>
                </a:solidFill>
                <a:effectLst/>
                <a:ea typeface="Calibri" panose="020F0502020204030204" pitchFamily="34" charset="0"/>
                <a:cs typeface="Times New Roman" panose="02020603050405020304" pitchFamily="18" charset="0"/>
              </a:rPr>
              <a:t>(both academic and non-academic, and on-campus and off). </a:t>
            </a:r>
          </a:p>
          <a:p>
            <a:pPr>
              <a:lnSpc>
                <a:spcPct val="150000"/>
              </a:lnSpc>
            </a:pPr>
            <a:endParaRPr lang="en-US" sz="1000" dirty="0">
              <a:solidFill>
                <a:srgbClr val="03556D"/>
              </a:solidFill>
              <a:ea typeface="Calibri" panose="020F0502020204030204" pitchFamily="34" charset="0"/>
              <a:cs typeface="Times New Roman" panose="02020603050405020304" pitchFamily="18" charset="0"/>
            </a:endParaRPr>
          </a:p>
          <a:p>
            <a:pPr>
              <a:lnSpc>
                <a:spcPct val="150000"/>
              </a:lnSpc>
            </a:pPr>
            <a:r>
              <a:rPr lang="en-US" sz="2000" dirty="0">
                <a:solidFill>
                  <a:srgbClr val="03556D"/>
                </a:solidFill>
                <a:effectLst/>
                <a:ea typeface="Calibri" panose="020F0502020204030204" pitchFamily="34" charset="0"/>
                <a:cs typeface="Times New Roman" panose="02020603050405020304" pitchFamily="18" charset="0"/>
              </a:rPr>
              <a:t>It lays out standards for conduct </a:t>
            </a:r>
            <a:r>
              <a:rPr lang="en-US" sz="2000" b="1" dirty="0">
                <a:solidFill>
                  <a:srgbClr val="03556D"/>
                </a:solidFill>
                <a:effectLst/>
                <a:ea typeface="Calibri" panose="020F0502020204030204" pitchFamily="34" charset="0"/>
                <a:cs typeface="Times New Roman" panose="02020603050405020304" pitchFamily="18" charset="0"/>
              </a:rPr>
              <a:t>that aim to establish the basis for scholarly collaboration that benefits all members of the academic community.</a:t>
            </a:r>
          </a:p>
          <a:p>
            <a:pPr>
              <a:lnSpc>
                <a:spcPct val="150000"/>
              </a:lnSpc>
            </a:pPr>
            <a:endParaRPr lang="en-US" sz="1000" b="1" dirty="0">
              <a:solidFill>
                <a:srgbClr val="03556D"/>
              </a:solidFill>
              <a:ea typeface="Calibri" panose="020F0502020204030204" pitchFamily="34" charset="0"/>
              <a:cs typeface="Times New Roman" panose="02020603050405020304" pitchFamily="18" charset="0"/>
            </a:endParaRPr>
          </a:p>
          <a:p>
            <a:pPr>
              <a:lnSpc>
                <a:spcPct val="150000"/>
              </a:lnSpc>
            </a:pPr>
            <a:r>
              <a:rPr lang="en-US" sz="2000" b="1" dirty="0">
                <a:solidFill>
                  <a:srgbClr val="03556D"/>
                </a:solidFill>
                <a:effectLst/>
                <a:ea typeface="Calibri" panose="020F0502020204030204" pitchFamily="34" charset="0"/>
                <a:cs typeface="Times New Roman" panose="02020603050405020304" pitchFamily="18" charset="0"/>
              </a:rPr>
              <a:t>This is an important document and should be read carefully by every student.</a:t>
            </a:r>
            <a:endParaRPr lang="en-CA" sz="2000" dirty="0">
              <a:solidFill>
                <a:srgbClr val="03556D"/>
              </a:solidFill>
              <a:effectLst/>
              <a:ea typeface="Calibri" panose="020F0502020204030204" pitchFamily="34" charset="0"/>
              <a:cs typeface="Times New Roman" panose="02020603050405020304" pitchFamily="18" charset="0"/>
            </a:endParaRPr>
          </a:p>
          <a:p>
            <a:endParaRPr lang="en-CA" sz="2800" b="1" dirty="0">
              <a:solidFill>
                <a:srgbClr val="145C72"/>
              </a:solidFill>
            </a:endParaRPr>
          </a:p>
        </p:txBody>
      </p:sp>
    </p:spTree>
    <p:extLst>
      <p:ext uri="{BB962C8B-B14F-4D97-AF65-F5344CB8AC3E}">
        <p14:creationId xmlns:p14="http://schemas.microsoft.com/office/powerpoint/2010/main" val="8620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12" name="Picture 961" descr="A stack of books and a pair of glasses on a table">
            <a:extLst>
              <a:ext uri="{FF2B5EF4-FFF2-40B4-BE49-F238E27FC236}">
                <a16:creationId xmlns:a16="http://schemas.microsoft.com/office/drawing/2014/main" id="{13F96D84-3838-4C43-AE0B-0223D25AC46D}"/>
              </a:ext>
            </a:extLst>
          </p:cNvPr>
          <p:cNvPicPr>
            <a:picLocks noGrp="1" noChangeAspect="1"/>
          </p:cNvPicPr>
          <p:nvPr>
            <p:ph type="pic" sz="quarter" idx="13"/>
          </p:nvPr>
        </p:nvPicPr>
        <p:blipFill rotWithShape="1">
          <a:blip r:embed="rId3"/>
          <a:srcRect t="11207" b="11207"/>
          <a:stretch/>
        </p:blipFill>
        <p:spPr>
          <a:prstGeom prst="rect">
            <a:avLst/>
          </a:prstGeom>
        </p:spPr>
      </p:pic>
      <p:sp>
        <p:nvSpPr>
          <p:cNvPr id="14" name="Text Placeholder 13">
            <a:extLst>
              <a:ext uri="{FF2B5EF4-FFF2-40B4-BE49-F238E27FC236}">
                <a16:creationId xmlns:a16="http://schemas.microsoft.com/office/drawing/2014/main" id="{28112A92-0FAB-4047-AB19-095F32632F4A}"/>
              </a:ext>
            </a:extLst>
          </p:cNvPr>
          <p:cNvSpPr>
            <a:spLocks noGrp="1"/>
          </p:cNvSpPr>
          <p:nvPr>
            <p:ph type="body" sz="quarter" idx="14"/>
          </p:nvPr>
        </p:nvSpPr>
        <p:spPr>
          <a:xfrm>
            <a:off x="495997" y="869928"/>
            <a:ext cx="5045529" cy="334508"/>
          </a:xfrm>
        </p:spPr>
        <p:txBody>
          <a:bodyPr/>
          <a:lstStyle/>
          <a:p>
            <a:r>
              <a:rPr lang="en-US" sz="2400" b="0" i="0" u="sng" dirty="0">
                <a:solidFill>
                  <a:srgbClr val="145C72"/>
                </a:solidFill>
                <a:effectLst/>
                <a:latin typeface="+mj-lt"/>
                <a:hlinkClick r:id="rId4">
                  <a:extLst>
                    <a:ext uri="{A12FA001-AC4F-418D-AE19-62706E023703}">
                      <ahyp:hlinkClr xmlns:ahyp="http://schemas.microsoft.com/office/drawing/2018/hyperlinkcolor" val="tx"/>
                    </a:ext>
                  </a:extLst>
                </a:hlinkClick>
              </a:rPr>
              <a:t>Senate Bylaw 31</a:t>
            </a:r>
            <a:r>
              <a:rPr lang="en-US" sz="2400" b="0" i="0" u="sng" dirty="0">
                <a:solidFill>
                  <a:srgbClr val="145C72"/>
                </a:solidFill>
                <a:effectLst/>
                <a:latin typeface="+mj-lt"/>
              </a:rPr>
              <a:t> </a:t>
            </a:r>
            <a:r>
              <a:rPr lang="en-US" sz="2400" b="0" i="0" dirty="0">
                <a:solidFill>
                  <a:srgbClr val="145C72"/>
                </a:solidFill>
                <a:effectLst/>
                <a:latin typeface="+mj-lt"/>
              </a:rPr>
              <a:t>addresses the subject of academic integrity as it pertains to student conduct.</a:t>
            </a:r>
            <a:endParaRPr lang="en-CA" sz="2400" dirty="0">
              <a:solidFill>
                <a:srgbClr val="145C72"/>
              </a:solidFill>
              <a:latin typeface="+mj-lt"/>
            </a:endParaRPr>
          </a:p>
        </p:txBody>
      </p:sp>
      <p:sp>
        <p:nvSpPr>
          <p:cNvPr id="2" name="TextBox 1">
            <a:extLst>
              <a:ext uri="{FF2B5EF4-FFF2-40B4-BE49-F238E27FC236}">
                <a16:creationId xmlns:a16="http://schemas.microsoft.com/office/drawing/2014/main" id="{5FA6B04C-F124-BF86-EB02-638E05370598}"/>
              </a:ext>
            </a:extLst>
          </p:cNvPr>
          <p:cNvSpPr txBox="1"/>
          <p:nvPr/>
        </p:nvSpPr>
        <p:spPr>
          <a:xfrm>
            <a:off x="464313" y="2357306"/>
            <a:ext cx="5108896" cy="3970318"/>
          </a:xfrm>
          <a:prstGeom prst="rect">
            <a:avLst/>
          </a:prstGeom>
          <a:noFill/>
        </p:spPr>
        <p:txBody>
          <a:bodyPr wrap="square" rtlCol="0">
            <a:spAutoFit/>
          </a:bodyPr>
          <a:lstStyle/>
          <a:p>
            <a:r>
              <a:rPr lang="en-CA" dirty="0">
                <a:solidFill>
                  <a:srgbClr val="0C596D"/>
                </a:solidFill>
              </a:rPr>
              <a:t>The Bylaw notes that “</a:t>
            </a:r>
            <a:r>
              <a:rPr lang="en-CA" dirty="0">
                <a:solidFill>
                  <a:srgbClr val="0C596D"/>
                </a:solidFill>
                <a:effectLst/>
                <a:ea typeface="Calibri" panose="020F0502020204030204" pitchFamily="34" charset="0"/>
                <a:cs typeface="Times New Roman" panose="02020603050405020304" pitchFamily="18" charset="0"/>
              </a:rPr>
              <a:t>…students are … expected to conduct themselves with integrity as illustrated by the codes of conduct established by their professional discipline and the Senate Student Code of Conduct. </a:t>
            </a:r>
          </a:p>
          <a:p>
            <a:r>
              <a:rPr lang="en-CA" b="1" dirty="0">
                <a:solidFill>
                  <a:srgbClr val="0C596D"/>
                </a:solidFill>
                <a:effectLst/>
                <a:ea typeface="Calibri" panose="020F0502020204030204" pitchFamily="34" charset="0"/>
                <a:cs typeface="Times New Roman" panose="02020603050405020304" pitchFamily="18" charset="0"/>
              </a:rPr>
              <a:t>Any student whose conduct exhibits a lack of integrity</a:t>
            </a:r>
            <a:r>
              <a:rPr lang="en-CA" dirty="0">
                <a:solidFill>
                  <a:srgbClr val="0C596D"/>
                </a:solidFill>
                <a:effectLst/>
                <a:ea typeface="Calibri" panose="020F0502020204030204" pitchFamily="34" charset="0"/>
                <a:cs typeface="Times New Roman" panose="02020603050405020304" pitchFamily="18" charset="0"/>
              </a:rPr>
              <a:t>, as defined in this bylaw and in related Senate and University bylaws and policies, </a:t>
            </a:r>
            <a:r>
              <a:rPr lang="en-CA" b="1" dirty="0">
                <a:solidFill>
                  <a:srgbClr val="0C596D"/>
                </a:solidFill>
                <a:effectLst/>
                <a:ea typeface="Calibri" panose="020F0502020204030204" pitchFamily="34" charset="0"/>
                <a:cs typeface="Times New Roman" panose="02020603050405020304" pitchFamily="18" charset="0"/>
              </a:rPr>
              <a:t>shall be disciplined in the interest of safeguarding and upholding these objectives</a:t>
            </a:r>
            <a:r>
              <a:rPr lang="en-CA" dirty="0">
                <a:solidFill>
                  <a:srgbClr val="0C596D"/>
                </a:solidFill>
                <a:effectLst/>
                <a:ea typeface="Calibri" panose="020F0502020204030204" pitchFamily="34" charset="0"/>
                <a:cs typeface="Times New Roman" panose="02020603050405020304" pitchFamily="18" charset="0"/>
              </a:rPr>
              <a:t>. It is the purpose of this bylaw to set out </a:t>
            </a:r>
            <a:r>
              <a:rPr lang="en-CA" b="1" dirty="0">
                <a:solidFill>
                  <a:srgbClr val="0C596D"/>
                </a:solidFill>
                <a:effectLst/>
                <a:ea typeface="Calibri" panose="020F0502020204030204" pitchFamily="34" charset="0"/>
                <a:cs typeface="Times New Roman" panose="02020603050405020304" pitchFamily="18" charset="0"/>
              </a:rPr>
              <a:t>a fair and equitable process </a:t>
            </a:r>
            <a:r>
              <a:rPr lang="en-CA" dirty="0">
                <a:solidFill>
                  <a:srgbClr val="0C596D"/>
                </a:solidFill>
                <a:effectLst/>
                <a:ea typeface="Calibri" panose="020F0502020204030204" pitchFamily="34" charset="0"/>
                <a:cs typeface="Times New Roman" panose="02020603050405020304" pitchFamily="18" charset="0"/>
              </a:rPr>
              <a:t>by which these standards are upheld.”</a:t>
            </a:r>
          </a:p>
        </p:txBody>
      </p:sp>
    </p:spTree>
    <p:extLst>
      <p:ext uri="{BB962C8B-B14F-4D97-AF65-F5344CB8AC3E}">
        <p14:creationId xmlns:p14="http://schemas.microsoft.com/office/powerpoint/2010/main" val="5194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5" name="Picture Placeholder 4" descr="Close up of person holding pen and magnifying glass over a book"/>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58" r="21358"/>
          <a:stretch>
            <a:fillRect/>
          </a:stretch>
        </p:blipFill>
        <p:spPr/>
      </p:pic>
      <p:sp>
        <p:nvSpPr>
          <p:cNvPr id="8" name="Text Placeholder 7">
            <a:extLst>
              <a:ext uri="{FF2B5EF4-FFF2-40B4-BE49-F238E27FC236}">
                <a16:creationId xmlns:a16="http://schemas.microsoft.com/office/drawing/2014/main" id="{BF0F35A0-00C6-4488-938D-D6CC2C35D9C6}"/>
              </a:ext>
            </a:extLst>
          </p:cNvPr>
          <p:cNvSpPr>
            <a:spLocks noGrp="1"/>
          </p:cNvSpPr>
          <p:nvPr>
            <p:ph type="body" sz="quarter" idx="14"/>
          </p:nvPr>
        </p:nvSpPr>
        <p:spPr>
          <a:xfrm>
            <a:off x="462317" y="1010290"/>
            <a:ext cx="5633683" cy="2811085"/>
          </a:xfrm>
        </p:spPr>
        <p:txBody>
          <a:bodyPr/>
          <a:lstStyle/>
          <a:p>
            <a:r>
              <a:rPr lang="en-US" sz="3200" b="0" i="0" dirty="0">
                <a:solidFill>
                  <a:srgbClr val="145C72"/>
                </a:solidFill>
                <a:effectLst/>
                <a:latin typeface="+mj-lt"/>
              </a:rPr>
              <a:t>In the end, academic integrity is about honesty, respect, and participation in a community of researchers.  </a:t>
            </a:r>
          </a:p>
          <a:p>
            <a:endParaRPr lang="en-US" sz="3200" b="0" i="0" dirty="0">
              <a:solidFill>
                <a:srgbClr val="145C72"/>
              </a:solidFill>
              <a:effectLst/>
              <a:latin typeface="+mj-lt"/>
            </a:endParaRPr>
          </a:p>
          <a:p>
            <a:r>
              <a:rPr lang="en-US" sz="3200" b="0" i="0" dirty="0">
                <a:solidFill>
                  <a:srgbClr val="145C72"/>
                </a:solidFill>
                <a:effectLst/>
                <a:latin typeface="+mj-lt"/>
              </a:rPr>
              <a:t>It is not surprising, then, that University of Windsor treats academic integrity violations very seriously.</a:t>
            </a:r>
            <a:endParaRPr lang="en-CA" sz="3200" dirty="0">
              <a:solidFill>
                <a:srgbClr val="145C72"/>
              </a:solidFill>
              <a:latin typeface="+mj-lt"/>
            </a:endParaRPr>
          </a:p>
        </p:txBody>
      </p:sp>
    </p:spTree>
    <p:extLst>
      <p:ext uri="{BB962C8B-B14F-4D97-AF65-F5344CB8AC3E}">
        <p14:creationId xmlns:p14="http://schemas.microsoft.com/office/powerpoint/2010/main" val="75206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6" name="Picture 6" descr="A picture containing indoor, person, sitting, man&#10;&#10;Description generated with very high confidence">
            <a:extLst>
              <a:ext uri="{FF2B5EF4-FFF2-40B4-BE49-F238E27FC236}">
                <a16:creationId xmlns:a16="http://schemas.microsoft.com/office/drawing/2014/main" id="{537D9CE8-CE58-4278-8D70-5F2BB3D7347B}"/>
              </a:ext>
            </a:extLst>
          </p:cNvPr>
          <p:cNvPicPr>
            <a:picLocks noGrp="1" noChangeAspect="1"/>
          </p:cNvPicPr>
          <p:nvPr>
            <p:ph type="pic" sz="quarter" idx="13"/>
          </p:nvPr>
        </p:nvPicPr>
        <p:blipFill rotWithShape="1">
          <a:blip r:embed="rId3"/>
          <a:srcRect t="11155" b="11155"/>
          <a:stretch/>
        </p:blipFill>
        <p:spPr/>
      </p:pic>
      <p:sp>
        <p:nvSpPr>
          <p:cNvPr id="4" name="Title 3">
            <a:extLst>
              <a:ext uri="{FF2B5EF4-FFF2-40B4-BE49-F238E27FC236}">
                <a16:creationId xmlns:a16="http://schemas.microsoft.com/office/drawing/2014/main" id="{6C57B60C-427C-4B24-8DA5-C2075B584DEA}"/>
              </a:ext>
            </a:extLst>
          </p:cNvPr>
          <p:cNvSpPr>
            <a:spLocks noGrp="1"/>
          </p:cNvSpPr>
          <p:nvPr>
            <p:ph type="title"/>
          </p:nvPr>
        </p:nvSpPr>
        <p:spPr>
          <a:xfrm>
            <a:off x="313900" y="276452"/>
            <a:ext cx="5578901" cy="1255728"/>
          </a:xfrm>
        </p:spPr>
        <p:txBody>
          <a:bodyPr/>
          <a:lstStyle/>
          <a:p>
            <a:pPr algn="ctr"/>
            <a:r>
              <a:rPr lang="en-CA" sz="2800" b="1" i="0" dirty="0">
                <a:solidFill>
                  <a:srgbClr val="145C72"/>
                </a:solidFill>
                <a:effectLst/>
              </a:rPr>
              <a:t>The Student Code of Conduct and Bylaw 31 work together to address </a:t>
            </a:r>
            <a:r>
              <a:rPr lang="en-CA" sz="2800" b="1" i="0">
                <a:solidFill>
                  <a:srgbClr val="145C72"/>
                </a:solidFill>
                <a:effectLst/>
              </a:rPr>
              <a:t>issues such as</a:t>
            </a:r>
            <a:endParaRPr lang="en-CA" sz="2800" dirty="0">
              <a:solidFill>
                <a:srgbClr val="145C72"/>
              </a:solidFill>
            </a:endParaRPr>
          </a:p>
        </p:txBody>
      </p:sp>
      <p:sp>
        <p:nvSpPr>
          <p:cNvPr id="2" name="TextBox 1">
            <a:extLst>
              <a:ext uri="{FF2B5EF4-FFF2-40B4-BE49-F238E27FC236}">
                <a16:creationId xmlns:a16="http://schemas.microsoft.com/office/drawing/2014/main" id="{8EC7238E-9EE1-3B50-A938-ED6B68E7E37C}"/>
              </a:ext>
            </a:extLst>
          </p:cNvPr>
          <p:cNvSpPr txBox="1"/>
          <p:nvPr/>
        </p:nvSpPr>
        <p:spPr>
          <a:xfrm>
            <a:off x="604007" y="1535185"/>
            <a:ext cx="1677799" cy="369332"/>
          </a:xfrm>
          <a:prstGeom prst="rect">
            <a:avLst/>
          </a:prstGeom>
          <a:noFill/>
        </p:spPr>
        <p:txBody>
          <a:bodyPr wrap="square" rtlCol="0">
            <a:spAutoFit/>
          </a:bodyPr>
          <a:lstStyle/>
          <a:p>
            <a:pPr marL="285750" indent="-285750">
              <a:buFont typeface="Arial" panose="020B0604020202020204" pitchFamily="34" charset="0"/>
              <a:buChar char="•"/>
            </a:pP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Plagiarism</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9F9C370B-75E6-0C94-7A88-A16E467AB2AA}"/>
              </a:ext>
            </a:extLst>
          </p:cNvPr>
          <p:cNvSpPr txBox="1"/>
          <p:nvPr/>
        </p:nvSpPr>
        <p:spPr>
          <a:xfrm>
            <a:off x="604007" y="1862355"/>
            <a:ext cx="5288794" cy="646331"/>
          </a:xfrm>
          <a:prstGeom prst="rect">
            <a:avLst/>
          </a:prstGeom>
          <a:noFill/>
        </p:spPr>
        <p:txBody>
          <a:bodyPr wrap="square" rtlCol="0">
            <a:spAutoFit/>
          </a:bodyPr>
          <a:lstStyle/>
          <a:p>
            <a:pPr marL="285750" indent="-285750">
              <a:buFont typeface="Arial" panose="020B0604020202020204" pitchFamily="34" charset="0"/>
              <a:buChar char="•"/>
            </a:pP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Submitting</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 false, fraudulent, or purchased assignments, research or credentials. </a:t>
            </a:r>
          </a:p>
        </p:txBody>
      </p:sp>
      <p:sp>
        <p:nvSpPr>
          <p:cNvPr id="5" name="TextBox 4">
            <a:extLst>
              <a:ext uri="{FF2B5EF4-FFF2-40B4-BE49-F238E27FC236}">
                <a16:creationId xmlns:a16="http://schemas.microsoft.com/office/drawing/2014/main" id="{44F25CE7-4BC8-2A05-947A-BF4C2C478E52}"/>
              </a:ext>
            </a:extLst>
          </p:cNvPr>
          <p:cNvSpPr txBox="1"/>
          <p:nvPr/>
        </p:nvSpPr>
        <p:spPr>
          <a:xfrm>
            <a:off x="570450" y="2474751"/>
            <a:ext cx="5288793" cy="1200329"/>
          </a:xfrm>
          <a:prstGeom prst="rect">
            <a:avLst/>
          </a:prstGeom>
          <a:noFill/>
        </p:spPr>
        <p:txBody>
          <a:bodyPr wrap="square" rtlCol="0">
            <a:spAutoFit/>
          </a:bodyPr>
          <a:lstStyle/>
          <a:p>
            <a:pPr marL="285750" indent="-285750">
              <a:buFont typeface="Arial" panose="020B0604020202020204" pitchFamily="34" charset="0"/>
              <a:buChar char="•"/>
            </a:pP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Impersonating </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another or permitting someone to impersonate you, either in person or electronically, for </a:t>
            </a: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academic assessment </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or in order </a:t>
            </a: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to improperly gain access to services</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2AA6C7BF-D73E-F706-4E9C-24E8060E953F}"/>
              </a:ext>
            </a:extLst>
          </p:cNvPr>
          <p:cNvSpPr txBox="1"/>
          <p:nvPr/>
        </p:nvSpPr>
        <p:spPr>
          <a:xfrm>
            <a:off x="562061" y="3599200"/>
            <a:ext cx="5288793" cy="1200329"/>
          </a:xfrm>
          <a:prstGeom prst="rect">
            <a:avLst/>
          </a:prstGeom>
          <a:noFill/>
        </p:spPr>
        <p:txBody>
          <a:bodyPr wrap="square" rtlCol="0">
            <a:spAutoFit/>
          </a:bodyPr>
          <a:lstStyle/>
          <a:p>
            <a:pPr marL="285750" indent="-285750">
              <a:buFont typeface="Arial" panose="020B0604020202020204" pitchFamily="34" charset="0"/>
              <a:buChar char="•"/>
            </a:pP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Submitting the same work </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 for credit on more than one occasion without the prior written permission of the instructor(s) in the course(s) involved. </a:t>
            </a:r>
          </a:p>
        </p:txBody>
      </p:sp>
      <p:sp>
        <p:nvSpPr>
          <p:cNvPr id="11" name="TextBox 10">
            <a:extLst>
              <a:ext uri="{FF2B5EF4-FFF2-40B4-BE49-F238E27FC236}">
                <a16:creationId xmlns:a16="http://schemas.microsoft.com/office/drawing/2014/main" id="{1AE380AF-F3EC-50FD-379D-958A49B50B1F}"/>
              </a:ext>
            </a:extLst>
          </p:cNvPr>
          <p:cNvSpPr txBox="1"/>
          <p:nvPr/>
        </p:nvSpPr>
        <p:spPr>
          <a:xfrm>
            <a:off x="545284" y="4756557"/>
            <a:ext cx="5288792" cy="646331"/>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Allowing another student to </a:t>
            </a: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copy one’s academic work</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3" name="TextBox 12">
            <a:extLst>
              <a:ext uri="{FF2B5EF4-FFF2-40B4-BE49-F238E27FC236}">
                <a16:creationId xmlns:a16="http://schemas.microsoft.com/office/drawing/2014/main" id="{E861D7D9-8691-A6EE-9C98-F15C4E1700AE}"/>
              </a:ext>
            </a:extLst>
          </p:cNvPr>
          <p:cNvSpPr txBox="1"/>
          <p:nvPr/>
        </p:nvSpPr>
        <p:spPr>
          <a:xfrm>
            <a:off x="553673" y="5318996"/>
            <a:ext cx="5204902" cy="646331"/>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Breach of the Senate Policy on the </a:t>
            </a:r>
            <a:r>
              <a:rPr lang="en-CA" sz="1800" b="1"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Conduct of Exams and Tests</a:t>
            </a:r>
            <a:r>
              <a:rPr lang="en-CA" sz="1800" dirty="0">
                <a:solidFill>
                  <a:srgbClr val="0C596D"/>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4" name="TextBox 13">
            <a:extLst>
              <a:ext uri="{FF2B5EF4-FFF2-40B4-BE49-F238E27FC236}">
                <a16:creationId xmlns:a16="http://schemas.microsoft.com/office/drawing/2014/main" id="{463EE80A-B038-D239-10A0-53E67E5C24DA}"/>
              </a:ext>
            </a:extLst>
          </p:cNvPr>
          <p:cNvSpPr txBox="1"/>
          <p:nvPr/>
        </p:nvSpPr>
        <p:spPr>
          <a:xfrm>
            <a:off x="503338" y="5964572"/>
            <a:ext cx="5255237" cy="646331"/>
          </a:xfrm>
          <a:prstGeom prst="rect">
            <a:avLst/>
          </a:prstGeom>
          <a:noFill/>
        </p:spPr>
        <p:txBody>
          <a:bodyPr wrap="square" rtlCol="0">
            <a:spAutoFit/>
          </a:bodyPr>
          <a:lstStyle/>
          <a:p>
            <a:r>
              <a:rPr lang="en-CA" b="1" dirty="0">
                <a:solidFill>
                  <a:srgbClr val="0C596D"/>
                </a:solidFill>
              </a:rPr>
              <a:t>(See section 3 of the Code of Conduct for a complete list)</a:t>
            </a:r>
          </a:p>
        </p:txBody>
      </p:sp>
    </p:spTree>
    <p:extLst>
      <p:ext uri="{BB962C8B-B14F-4D97-AF65-F5344CB8AC3E}">
        <p14:creationId xmlns:p14="http://schemas.microsoft.com/office/powerpoint/2010/main" val="242411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11"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31CAF9-00F5-489D-8449-349C7C756788}"/>
              </a:ext>
            </a:extLst>
          </p:cNvPr>
          <p:cNvSpPr txBox="1"/>
          <p:nvPr/>
        </p:nvSpPr>
        <p:spPr>
          <a:xfrm>
            <a:off x="637719" y="1199083"/>
            <a:ext cx="10635332"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b="0" i="0" dirty="0">
                <a:solidFill>
                  <a:schemeClr val="accent6">
                    <a:lumMod val="50000"/>
                  </a:schemeClr>
                </a:solidFill>
                <a:effectLst/>
              </a:rPr>
              <a:t>The </a:t>
            </a:r>
            <a:r>
              <a:rPr lang="en-US" sz="2600" b="1" i="0" dirty="0">
                <a:solidFill>
                  <a:schemeClr val="accent6">
                    <a:lumMod val="50000"/>
                  </a:schemeClr>
                </a:solidFill>
                <a:effectLst/>
              </a:rPr>
              <a:t>full definition of plagiarism </a:t>
            </a:r>
            <a:r>
              <a:rPr lang="en-US" sz="2600" b="0" i="0" dirty="0">
                <a:solidFill>
                  <a:schemeClr val="accent6">
                    <a:lumMod val="50000"/>
                  </a:schemeClr>
                </a:solidFill>
                <a:effectLst/>
              </a:rPr>
              <a:t>can be found in Section 2 (</a:t>
            </a:r>
            <a:r>
              <a:rPr lang="en-US" sz="2600" b="0" i="0" dirty="0" err="1">
                <a:solidFill>
                  <a:schemeClr val="accent6">
                    <a:lumMod val="50000"/>
                  </a:schemeClr>
                </a:solidFill>
                <a:effectLst/>
              </a:rPr>
              <a:t>i</a:t>
            </a:r>
            <a:r>
              <a:rPr lang="en-US" sz="2600" b="0" i="0" dirty="0">
                <a:solidFill>
                  <a:schemeClr val="accent6">
                    <a:lumMod val="50000"/>
                  </a:schemeClr>
                </a:solidFill>
                <a:effectLst/>
              </a:rPr>
              <a:t>) of the </a:t>
            </a:r>
            <a:r>
              <a:rPr lang="en-US" sz="2600" b="0" i="0" u="sng" dirty="0">
                <a:solidFill>
                  <a:schemeClr val="accent6">
                    <a:lumMod val="50000"/>
                  </a:schemeClr>
                </a:solidFill>
                <a:effectLst/>
                <a:hlinkClick r:id="rId2">
                  <a:extLst>
                    <a:ext uri="{A12FA001-AC4F-418D-AE19-62706E023703}">
                      <ahyp:hlinkClr xmlns:ahyp="http://schemas.microsoft.com/office/drawing/2018/hyperlinkcolor" val="tx"/>
                    </a:ext>
                  </a:extLst>
                </a:hlinkClick>
              </a:rPr>
              <a:t>Student Code of Conduct</a:t>
            </a:r>
            <a:r>
              <a:rPr lang="en-US" sz="2600" b="0" i="0" dirty="0">
                <a:solidFill>
                  <a:schemeClr val="accent6">
                    <a:lumMod val="50000"/>
                  </a:schemeClr>
                </a:solidFill>
                <a:effectLst/>
              </a:rPr>
              <a:t>.  It states:</a:t>
            </a:r>
            <a:endParaRPr kumimoji="0" lang="en-CA" sz="2600" b="1" i="0" u="none" strike="noStrike" kern="1200" cap="none" spc="0" normalizeH="0" baseline="0" noProof="0" dirty="0">
              <a:ln>
                <a:noFill/>
              </a:ln>
              <a:solidFill>
                <a:schemeClr val="accent6">
                  <a:lumMod val="50000"/>
                </a:schemeClr>
              </a:solidFill>
              <a:effectLst/>
              <a:uLnTx/>
              <a:uFillTx/>
            </a:endParaRPr>
          </a:p>
        </p:txBody>
      </p:sp>
      <p:sp>
        <p:nvSpPr>
          <p:cNvPr id="3" name="TextBox 2">
            <a:extLst>
              <a:ext uri="{FF2B5EF4-FFF2-40B4-BE49-F238E27FC236}">
                <a16:creationId xmlns:a16="http://schemas.microsoft.com/office/drawing/2014/main" id="{EFF7ACC7-3686-4B9E-A382-08D94DE6A5AC}"/>
              </a:ext>
            </a:extLst>
          </p:cNvPr>
          <p:cNvSpPr txBox="1"/>
          <p:nvPr/>
        </p:nvSpPr>
        <p:spPr>
          <a:xfrm>
            <a:off x="655093" y="2152977"/>
            <a:ext cx="10617958" cy="4524315"/>
          </a:xfrm>
          <a:prstGeom prst="rect">
            <a:avLst/>
          </a:prstGeom>
          <a:solidFill>
            <a:schemeClr val="accent1">
              <a:lumMod val="50000"/>
            </a:schemeClr>
          </a:solidFill>
        </p:spPr>
        <p:txBody>
          <a:bodyPr wrap="square" rtlCol="0">
            <a:spAutoFit/>
          </a:bodyPr>
          <a:lstStyle/>
          <a:p>
            <a:pPr lvl="1"/>
            <a:r>
              <a:rPr lang="en-US" sz="2400" b="0" i="0" dirty="0">
                <a:solidFill>
                  <a:schemeClr val="bg2"/>
                </a:solidFill>
                <a:effectLst/>
              </a:rPr>
              <a:t>“Plagiarism: the act of copying, reproducing or paraphrasing significant portions of one’s own work, or someone else's published or unpublished material (from any source, including the internet), without proper acknowledgment, representing these as new or as one's own. </a:t>
            </a:r>
          </a:p>
          <a:p>
            <a:pPr lvl="1"/>
            <a:r>
              <a:rPr lang="en-US" sz="2400" b="0" i="0" dirty="0">
                <a:solidFill>
                  <a:schemeClr val="bg2"/>
                </a:solidFill>
                <a:effectLst/>
              </a:rPr>
              <a:t>Plagiarism applies to all intellectual endeavors: creation and presentation of music, drawings, designs, dance, photography and other artistic and technical works. </a:t>
            </a:r>
          </a:p>
          <a:p>
            <a:pPr lvl="1"/>
            <a:r>
              <a:rPr lang="en-US" sz="2400" b="0" i="0" dirty="0">
                <a:solidFill>
                  <a:schemeClr val="bg2"/>
                </a:solidFill>
                <a:effectLst/>
              </a:rPr>
              <a:t>(Students have the responsibility to learn and use the conventions of documentation as accepted in their area of study and instructors have the responsibility of informing students in writing of any significant individual interpretations of plagiarism.)” (2016)</a:t>
            </a:r>
          </a:p>
        </p:txBody>
      </p:sp>
      <p:sp>
        <p:nvSpPr>
          <p:cNvPr id="4" name="TextBox 3">
            <a:extLst>
              <a:ext uri="{FF2B5EF4-FFF2-40B4-BE49-F238E27FC236}">
                <a16:creationId xmlns:a16="http://schemas.microsoft.com/office/drawing/2014/main" id="{9AA8A881-EDE9-4A60-AB60-80ECBA8B240B}"/>
              </a:ext>
            </a:extLst>
          </p:cNvPr>
          <p:cNvSpPr txBox="1"/>
          <p:nvPr/>
        </p:nvSpPr>
        <p:spPr>
          <a:xfrm>
            <a:off x="271958" y="521535"/>
            <a:ext cx="3070460" cy="646331"/>
          </a:xfrm>
          <a:prstGeom prst="rect">
            <a:avLst/>
          </a:prstGeom>
          <a:noFill/>
        </p:spPr>
        <p:txBody>
          <a:bodyPr wrap="square" rtlCol="0">
            <a:spAutoFit/>
          </a:bodyPr>
          <a:lstStyle/>
          <a:p>
            <a:pPr algn="ctr"/>
            <a:r>
              <a:rPr lang="en-CA" sz="3600" b="1" dirty="0">
                <a:solidFill>
                  <a:srgbClr val="145C72"/>
                </a:solidFill>
              </a:rPr>
              <a:t>Plagiarism</a:t>
            </a:r>
          </a:p>
        </p:txBody>
      </p:sp>
    </p:spTree>
    <p:extLst>
      <p:ext uri="{BB962C8B-B14F-4D97-AF65-F5344CB8AC3E}">
        <p14:creationId xmlns:p14="http://schemas.microsoft.com/office/powerpoint/2010/main" val="89952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e028b44-5165-4274-949e-7db2ad5b64d3">
      <UserInfo>
        <DisplayName>Sharmini Rampersaud</DisplayName>
        <AccountId>51</AccountId>
        <AccountType/>
      </UserInfo>
      <UserInfo>
        <DisplayName>Jason Horn</DisplayName>
        <AccountId>19</AccountId>
        <AccountType/>
      </UserInfo>
      <UserInfo>
        <DisplayName>Pauline Phipps</DisplayName>
        <AccountId>54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2220D665E05544788A1DE57D652212C" ma:contentTypeVersion="10" ma:contentTypeDescription="Create a new document." ma:contentTypeScope="" ma:versionID="64074428bdd19dfc5e03cf5f8518fc18">
  <xsd:schema xmlns:xsd="http://www.w3.org/2001/XMLSchema" xmlns:xs="http://www.w3.org/2001/XMLSchema" xmlns:p="http://schemas.microsoft.com/office/2006/metadata/properties" xmlns:ns2="0e028b44-5165-4274-949e-7db2ad5b64d3" xmlns:ns3="0b0a42bf-818f-4adb-9388-4096a2f2355c" targetNamespace="http://schemas.microsoft.com/office/2006/metadata/properties" ma:root="true" ma:fieldsID="6db4ff80427bede6ac0af05c6bdef650" ns2:_="" ns3:_="">
    <xsd:import namespace="0e028b44-5165-4274-949e-7db2ad5b64d3"/>
    <xsd:import namespace="0b0a42bf-818f-4adb-9388-4096a2f235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28b44-5165-4274-949e-7db2ad5b64d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0a42bf-818f-4adb-9388-4096a2f2355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439D9-8631-4FC1-BCE0-1BDB23425EE1}">
  <ds:schemaRefs>
    <ds:schemaRef ds:uri="http://schemas.microsoft.com/office/2006/metadata/properties"/>
    <ds:schemaRef ds:uri="http://schemas.microsoft.com/office/infopath/2007/PartnerControls"/>
    <ds:schemaRef ds:uri="0e028b44-5165-4274-949e-7db2ad5b64d3"/>
  </ds:schemaRefs>
</ds:datastoreItem>
</file>

<file path=customXml/itemProps2.xml><?xml version="1.0" encoding="utf-8"?>
<ds:datastoreItem xmlns:ds="http://schemas.openxmlformats.org/officeDocument/2006/customXml" ds:itemID="{E25E286D-CB0D-4420-94CD-E16122C19F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28b44-5165-4274-949e-7db2ad5b64d3"/>
    <ds:schemaRef ds:uri="0b0a42bf-818f-4adb-9388-4096a2f23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1351</Words>
  <Application>Microsoft Office PowerPoint</Application>
  <PresentationFormat>Widescreen</PresentationFormat>
  <Paragraphs>105</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Office Theme</vt:lpstr>
      <vt:lpstr>An Introduction to Academic Integrity and Plagiarism Avoidance</vt:lpstr>
      <vt:lpstr>PowerPoint Presentation</vt:lpstr>
      <vt:lpstr>The Office of Academic Integrity at the University of Windsor expands on this notion:</vt:lpstr>
      <vt:lpstr>PowerPoint Presentation</vt:lpstr>
      <vt:lpstr>PowerPoint Presentation</vt:lpstr>
      <vt:lpstr>PowerPoint Presentation</vt:lpstr>
      <vt:lpstr>PowerPoint Presentation</vt:lpstr>
      <vt:lpstr>The Student Code of Conduct and Bylaw 31 work together to address issues such as</vt:lpstr>
      <vt:lpstr>PowerPoint Presentation</vt:lpstr>
      <vt:lpstr>Plagiarism vs. Research</vt:lpstr>
      <vt:lpstr>Intentional Plagiarism</vt:lpstr>
      <vt:lpstr>Unintentional Plagiarism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SENTENCE STRUCTURE</dc:title>
  <dc:creator/>
  <cp:lastModifiedBy/>
  <cp:revision>813</cp:revision>
  <dcterms:created xsi:type="dcterms:W3CDTF">2019-04-24T14:18:13Z</dcterms:created>
  <dcterms:modified xsi:type="dcterms:W3CDTF">2023-01-27T14:16:48Z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0x01010042220D665E05544788A1DE57D652212C</vt:lpwstr>
  </property>
</Properties>
</file>